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16" r:id="rId5"/>
    <p:sldMasterId id="2147483852" r:id="rId6"/>
    <p:sldMasterId id="2147483840" r:id="rId7"/>
    <p:sldMasterId id="2147483828" r:id="rId8"/>
  </p:sldMasterIdLst>
  <p:notesMasterIdLst>
    <p:notesMasterId r:id="rId26"/>
  </p:notesMasterIdLst>
  <p:handoutMasterIdLst>
    <p:handoutMasterId r:id="rId27"/>
  </p:handoutMasterIdLst>
  <p:sldIdLst>
    <p:sldId id="256" r:id="rId9"/>
    <p:sldId id="292" r:id="rId10"/>
    <p:sldId id="334" r:id="rId11"/>
    <p:sldId id="341" r:id="rId12"/>
    <p:sldId id="340" r:id="rId13"/>
    <p:sldId id="325" r:id="rId14"/>
    <p:sldId id="338" r:id="rId15"/>
    <p:sldId id="339" r:id="rId16"/>
    <p:sldId id="312" r:id="rId17"/>
    <p:sldId id="336" r:id="rId18"/>
    <p:sldId id="337" r:id="rId19"/>
    <p:sldId id="344" r:id="rId20"/>
    <p:sldId id="342" r:id="rId21"/>
    <p:sldId id="329" r:id="rId22"/>
    <p:sldId id="328" r:id="rId23"/>
    <p:sldId id="345" r:id="rId24"/>
    <p:sldId id="299"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tjwd" initials="d" lastIdx="4" clrIdx="0"/>
  <p:cmAuthor id="1" name="ebraband" initials="e" lastIdx="1" clrIdx="1"/>
  <p:cmAuthor id="2" name="Perez-Bravo, Dante/CHI" initials="PD" lastIdx="3" clrIdx="2">
    <p:extLst>
      <p:ext uri="{19B8F6BF-5375-455C-9EA6-DF929625EA0E}">
        <p15:presenceInfo xmlns:p15="http://schemas.microsoft.com/office/powerpoint/2012/main" userId="S-1-5-21-1996970544-876638566-416048646-172807" providerId="AD"/>
      </p:ext>
    </p:extLst>
  </p:cmAuthor>
  <p:cmAuthor id="3" name="Frantz, Jeff/CHI" initials="FJ" lastIdx="3" clrIdx="3">
    <p:extLst>
      <p:ext uri="{19B8F6BF-5375-455C-9EA6-DF929625EA0E}">
        <p15:presenceInfo xmlns:p15="http://schemas.microsoft.com/office/powerpoint/2012/main" userId="S-1-5-21-1996970544-876638566-416048646-18309" providerId="AD"/>
      </p:ext>
    </p:extLst>
  </p:cmAuthor>
  <p:cmAuthor id="4" name="Sreenivasan, Athreya/CHI" initials="SA" lastIdx="7" clrIdx="4">
    <p:extLst>
      <p:ext uri="{19B8F6BF-5375-455C-9EA6-DF929625EA0E}">
        <p15:presenceInfo xmlns:p15="http://schemas.microsoft.com/office/powerpoint/2012/main" userId="S-1-5-21-1996970544-876638566-416048646-2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CBD5E8"/>
    <a:srgbClr val="E7EBF4"/>
    <a:srgbClr val="CAD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87853" autoAdjust="0"/>
  </p:normalViewPr>
  <p:slideViewPr>
    <p:cSldViewPr>
      <p:cViewPr varScale="1">
        <p:scale>
          <a:sx n="60" d="100"/>
          <a:sy n="60" d="100"/>
        </p:scale>
        <p:origin x="90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21" tIns="47410" rIns="94821" bIns="47410" rtlCol="0"/>
          <a:lstStyle>
            <a:lvl1pPr algn="l">
              <a:defRPr sz="1200"/>
            </a:lvl1pPr>
          </a:lstStyle>
          <a:p>
            <a:endParaRPr lang="en-US"/>
          </a:p>
        </p:txBody>
      </p:sp>
      <p:sp>
        <p:nvSpPr>
          <p:cNvPr id="3" name="Date Placeholder 2"/>
          <p:cNvSpPr>
            <a:spLocks noGrp="1"/>
          </p:cNvSpPr>
          <p:nvPr>
            <p:ph type="dt" sz="quarter" idx="1"/>
          </p:nvPr>
        </p:nvSpPr>
        <p:spPr>
          <a:xfrm>
            <a:off x="4142964" y="0"/>
            <a:ext cx="3170583" cy="480388"/>
          </a:xfrm>
          <a:prstGeom prst="rect">
            <a:avLst/>
          </a:prstGeom>
        </p:spPr>
        <p:txBody>
          <a:bodyPr vert="horz" lIns="94821" tIns="47410" rIns="94821" bIns="47410" rtlCol="0"/>
          <a:lstStyle>
            <a:lvl1pPr algn="r">
              <a:defRPr sz="1200"/>
            </a:lvl1pPr>
          </a:lstStyle>
          <a:p>
            <a:fld id="{8A38B6ED-0A95-4A46-9218-D14CF22C26B3}" type="datetimeFigureOut">
              <a:rPr lang="en-US" smtClean="0"/>
              <a:pPr/>
              <a:t>11/9/2016</a:t>
            </a:fld>
            <a:endParaRPr lang="en-US"/>
          </a:p>
        </p:txBody>
      </p:sp>
      <p:sp>
        <p:nvSpPr>
          <p:cNvPr id="4" name="Footer Placeholder 3"/>
          <p:cNvSpPr>
            <a:spLocks noGrp="1"/>
          </p:cNvSpPr>
          <p:nvPr>
            <p:ph type="ftr" sz="quarter" idx="2"/>
          </p:nvPr>
        </p:nvSpPr>
        <p:spPr>
          <a:xfrm>
            <a:off x="1" y="9119173"/>
            <a:ext cx="3170583" cy="480388"/>
          </a:xfrm>
          <a:prstGeom prst="rect">
            <a:avLst/>
          </a:prstGeom>
        </p:spPr>
        <p:txBody>
          <a:bodyPr vert="horz" lIns="94821" tIns="47410" rIns="94821" bIns="47410" rtlCol="0" anchor="b"/>
          <a:lstStyle>
            <a:lvl1pPr algn="l">
              <a:defRPr sz="1200"/>
            </a:lvl1pPr>
          </a:lstStyle>
          <a:p>
            <a:endParaRPr lang="en-US"/>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1" tIns="47410" rIns="94821" bIns="47410" rtlCol="0" anchor="b"/>
          <a:lstStyle>
            <a:lvl1pPr algn="r">
              <a:defRPr sz="1200"/>
            </a:lvl1pPr>
          </a:lstStyle>
          <a:p>
            <a:fld id="{87C94F9D-F164-4F84-9BD9-9A5D03E91047}" type="slidenum">
              <a:rPr lang="en-US" smtClean="0"/>
              <a:pPr/>
              <a:t>‹#›</a:t>
            </a:fld>
            <a:endParaRPr lang="en-US"/>
          </a:p>
        </p:txBody>
      </p:sp>
    </p:spTree>
    <p:extLst>
      <p:ext uri="{BB962C8B-B14F-4D97-AF65-F5344CB8AC3E}">
        <p14:creationId xmlns:p14="http://schemas.microsoft.com/office/powerpoint/2010/main" val="3622538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3" tIns="48312" rIns="96623" bIns="48312"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23" tIns="48312" rIns="96623" bIns="48312" rtlCol="0"/>
          <a:lstStyle>
            <a:lvl1pPr algn="r">
              <a:defRPr sz="1200"/>
            </a:lvl1pPr>
          </a:lstStyle>
          <a:p>
            <a:fld id="{12F56D56-D1B2-4670-B337-B54A27D9E6D1}" type="datetimeFigureOut">
              <a:rPr lang="en-US" smtClean="0"/>
              <a:pPr/>
              <a:t>11/9/2016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3" tIns="48312" rIns="96623" bIns="48312"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23" tIns="48312" rIns="96623" bIns="483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3" tIns="48312" rIns="96623" bIns="483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23" tIns="48312" rIns="96623" bIns="48312" rtlCol="0" anchor="b"/>
          <a:lstStyle>
            <a:lvl1pPr algn="r">
              <a:defRPr sz="1200"/>
            </a:lvl1pPr>
          </a:lstStyle>
          <a:p>
            <a:fld id="{DE46627B-C300-42E7-9179-77321A201FFE}" type="slidenum">
              <a:rPr lang="en-US" smtClean="0"/>
              <a:pPr/>
              <a:t>‹#›</a:t>
            </a:fld>
            <a:endParaRPr lang="en-US" dirty="0"/>
          </a:p>
        </p:txBody>
      </p:sp>
    </p:spTree>
    <p:extLst>
      <p:ext uri="{BB962C8B-B14F-4D97-AF65-F5344CB8AC3E}">
        <p14:creationId xmlns:p14="http://schemas.microsoft.com/office/powerpoint/2010/main" val="26094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7CB7ED1-9EFC-4063-98E3-165DCED3D657}" type="slidenum">
              <a:rPr lang="en-US"/>
              <a:pPr/>
              <a:t>2</a:t>
            </a:fld>
            <a:endParaRPr lang="en-US" dirty="0"/>
          </a:p>
        </p:txBody>
      </p:sp>
      <p:sp>
        <p:nvSpPr>
          <p:cNvPr id="57346" name="Rectangle 2"/>
          <p:cNvSpPr>
            <a:spLocks noGrp="1" noRot="1" noChangeAspect="1" noChangeArrowheads="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489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6627B-C300-42E7-9179-77321A201FFE}" type="slidenum">
              <a:rPr lang="en-US" smtClean="0"/>
              <a:pPr/>
              <a:t>5</a:t>
            </a:fld>
            <a:endParaRPr lang="en-US" dirty="0"/>
          </a:p>
        </p:txBody>
      </p:sp>
    </p:spTree>
    <p:extLst>
      <p:ext uri="{BB962C8B-B14F-4D97-AF65-F5344CB8AC3E}">
        <p14:creationId xmlns:p14="http://schemas.microsoft.com/office/powerpoint/2010/main" val="248279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9687589-1617-445B-B6D8-B92C88E29412}" type="slidenum">
              <a:rPr lang="en-US"/>
              <a:pPr/>
              <a:t>16</a:t>
            </a:fld>
            <a:endParaRPr lang="en-US" dirty="0"/>
          </a:p>
        </p:txBody>
      </p:sp>
      <p:sp>
        <p:nvSpPr>
          <p:cNvPr id="73730" name="Rectangle 2"/>
          <p:cNvSpPr>
            <a:spLocks noGrp="1" noRot="1" noChangeAspect="1" noChangeArrowheads="1"/>
          </p:cNvSpPr>
          <p:nvPr>
            <p:ph type="sldImg"/>
          </p:nvPr>
        </p:nvSpPr>
        <p:spPr>
          <a:ln/>
        </p:spPr>
      </p:sp>
      <p:sp>
        <p:nvSpPr>
          <p:cNvPr id="73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9688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9687589-1617-445B-B6D8-B92C88E29412}" type="slidenum">
              <a:rPr lang="en-US"/>
              <a:pPr/>
              <a:t>17</a:t>
            </a:fld>
            <a:endParaRPr lang="en-US" dirty="0"/>
          </a:p>
        </p:txBody>
      </p:sp>
      <p:sp>
        <p:nvSpPr>
          <p:cNvPr id="73730" name="Rectangle 2"/>
          <p:cNvSpPr>
            <a:spLocks noGrp="1" noRot="1" noChangeAspect="1" noChangeArrowheads="1"/>
          </p:cNvSpPr>
          <p:nvPr>
            <p:ph type="sldImg"/>
          </p:nvPr>
        </p:nvSpPr>
        <p:spPr>
          <a:ln/>
        </p:spPr>
      </p:sp>
      <p:sp>
        <p:nvSpPr>
          <p:cNvPr id="73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7335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11/9/2016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grpSp>
        <p:nvGrpSpPr>
          <p:cNvPr id="13" name="Group 12"/>
          <p:cNvGrpSpPr/>
          <p:nvPr userDrawn="1"/>
        </p:nvGrpSpPr>
        <p:grpSpPr>
          <a:xfrm>
            <a:off x="-3765" y="4953000"/>
            <a:ext cx="9147765" cy="1912088"/>
            <a:chOff x="-3765" y="4832896"/>
            <a:chExt cx="9147765" cy="2032192"/>
          </a:xfrm>
        </p:grpSpPr>
        <p:sp>
          <p:nvSpPr>
            <p:cNvPr id="14" name="Freeform 13"/>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8" name="Straight Connector 1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26" name="Picture 2" descr="KANE COUNTY SEAL - BLUE"/>
          <p:cNvPicPr>
            <a:picLocks noChangeAspect="1" noChangeArrowheads="1"/>
          </p:cNvPicPr>
          <p:nvPr userDrawn="1"/>
        </p:nvPicPr>
        <p:blipFill>
          <a:blip r:embed="rId3" cstate="print"/>
          <a:srcRect/>
          <a:stretch>
            <a:fillRect/>
          </a:stretch>
        </p:blipFill>
        <p:spPr bwMode="auto">
          <a:xfrm>
            <a:off x="3657600" y="107317"/>
            <a:ext cx="1828800" cy="1797683"/>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000" b="1" i="0">
                <a:latin typeface="Century Gothic" pitchFamily="34" charset="0"/>
              </a:defRPr>
            </a:lvl1pPr>
            <a:lvl2pPr>
              <a:defRPr sz="2700">
                <a:latin typeface="Century Gothic" pitchFamily="34" charset="0"/>
              </a:defRPr>
            </a:lvl2pPr>
            <a:lvl3pPr>
              <a:defRPr sz="2500">
                <a:latin typeface="Century Gothic" pitchFamily="34" charset="0"/>
              </a:defRPr>
            </a:lvl3pPr>
            <a:lvl4pPr>
              <a:defRPr sz="2200">
                <a:latin typeface="Century Gothic" pitchFamily="34" charset="0"/>
              </a:defRPr>
            </a:lvl4pPr>
            <a:lvl5pPr>
              <a:defRPr sz="1900">
                <a:latin typeface="Century Gothic"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3733800"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Title 6"/>
          <p:cNvSpPr>
            <a:spLocks noGrp="1"/>
          </p:cNvSpPr>
          <p:nvPr>
            <p:ph type="title"/>
          </p:nvPr>
        </p:nvSpPr>
        <p:spPr/>
        <p:txBody>
          <a:bodyPr rtlCol="0"/>
          <a:lstStyle/>
          <a:p>
            <a:r>
              <a:rPr kumimoji="0" lang="en-US" dirty="0"/>
              <a:t>Click to edit Master title style</a:t>
            </a:r>
          </a:p>
        </p:txBody>
      </p:sp>
      <p:pic>
        <p:nvPicPr>
          <p:cNvPr id="2050" name="Picture 2" descr="KANE COUNTY SEAL - BLUE"/>
          <p:cNvPicPr>
            <a:picLocks noChangeAspect="1" noChangeArrowheads="1"/>
          </p:cNvPicPr>
          <p:nvPr userDrawn="1"/>
        </p:nvPicPr>
        <p:blipFill>
          <a:blip r:embed="rId2" cstate="print"/>
          <a:srcRect/>
          <a:stretch>
            <a:fillRect/>
          </a:stretch>
        </p:blipFill>
        <p:spPr bwMode="auto">
          <a:xfrm>
            <a:off x="7286182" y="5181600"/>
            <a:ext cx="1705418" cy="1676400"/>
          </a:xfrm>
          <a:prstGeom prst="rect">
            <a:avLst/>
          </a:prstGeom>
          <a:noFill/>
          <a:ln w="9525">
            <a:noFill/>
            <a:miter lim="800000"/>
            <a:headEnd/>
            <a:tailEnd/>
          </a:ln>
        </p:spPr>
      </p:pic>
      <p:sp>
        <p:nvSpPr>
          <p:cNvPr id="4" name="Date Placeholder 3"/>
          <p:cNvSpPr>
            <a:spLocks noGrp="1"/>
          </p:cNvSpPr>
          <p:nvPr>
            <p:ph type="dt" sz="half" idx="10"/>
          </p:nvPr>
        </p:nvSpPr>
        <p:spPr>
          <a:xfrm>
            <a:off x="6096000" y="6400800"/>
            <a:ext cx="1905000" cy="372904"/>
          </a:xfrm>
          <a:prstGeom prst="rect">
            <a:avLst/>
          </a:prstGeom>
        </p:spPr>
        <p:txBody>
          <a:bodyPr/>
          <a:lstStyle/>
          <a:p>
            <a:fld id="{C7549140-0F38-44D6-A4CF-96D74845C809}" type="datetimeFigureOut">
              <a:rPr lang="en-US" smtClean="0"/>
              <a:pPr/>
              <a:t>11/9/2016</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AA0A544-DFE2-4114-82F4-24F6BB97B23A}"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A0A544-DFE2-4114-82F4-24F6BB97B23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544213AF-26F6-41FA-8D85-E2C5388D6E58}"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11/9/2016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grpSp>
        <p:nvGrpSpPr>
          <p:cNvPr id="3" name="Group 12"/>
          <p:cNvGrpSpPr/>
          <p:nvPr userDrawn="1"/>
        </p:nvGrpSpPr>
        <p:grpSpPr>
          <a:xfrm>
            <a:off x="-3765" y="4953000"/>
            <a:ext cx="9147765" cy="1912088"/>
            <a:chOff x="-3765" y="4832896"/>
            <a:chExt cx="9147765" cy="2032192"/>
          </a:xfrm>
        </p:grpSpPr>
        <p:sp>
          <p:nvSpPr>
            <p:cNvPr id="14" name="Freeform 13"/>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8" name="Straight Connector 1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20" name="Picture 6" descr="J:\161525-KaneCounty\gis\logos\KCLogo.tif"/>
          <p:cNvPicPr>
            <a:picLocks noChangeAspect="1" noChangeArrowheads="1"/>
          </p:cNvPicPr>
          <p:nvPr userDrawn="1"/>
        </p:nvPicPr>
        <p:blipFill>
          <a:blip r:embed="rId3" cstate="print"/>
          <a:srcRect/>
          <a:stretch>
            <a:fillRect/>
          </a:stretch>
        </p:blipFill>
        <p:spPr bwMode="auto">
          <a:xfrm>
            <a:off x="3643312" y="304800"/>
            <a:ext cx="1843088" cy="1779588"/>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000" b="1" i="0">
                <a:latin typeface="Century Gothic" pitchFamily="34" charset="0"/>
              </a:defRPr>
            </a:lvl1pPr>
            <a:lvl2pPr>
              <a:defRPr sz="2700">
                <a:latin typeface="Century Gothic" pitchFamily="34" charset="0"/>
              </a:defRPr>
            </a:lvl2pPr>
            <a:lvl3pPr>
              <a:defRPr sz="2500">
                <a:latin typeface="Century Gothic" pitchFamily="34" charset="0"/>
              </a:defRPr>
            </a:lvl3pPr>
            <a:lvl4pPr>
              <a:defRPr sz="2200">
                <a:latin typeface="Century Gothic" pitchFamily="34" charset="0"/>
              </a:defRPr>
            </a:lvl4pPr>
            <a:lvl5pPr>
              <a:defRPr sz="1900">
                <a:latin typeface="Century Gothic"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Title 6"/>
          <p:cNvSpPr>
            <a:spLocks noGrp="1"/>
          </p:cNvSpPr>
          <p:nvPr>
            <p:ph type="title"/>
          </p:nvPr>
        </p:nvSpPr>
        <p:spPr/>
        <p:txBody>
          <a:bodyPr rtlCol="0"/>
          <a:lstStyle/>
          <a:p>
            <a:r>
              <a:rPr kumimoji="0"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AA0A544-DFE2-4114-82F4-24F6BB97B23A}"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A0A544-DFE2-4114-82F4-24F6BB97B23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544213AF-26F6-41FA-8D85-E2C5388D6E58}"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11/9/2016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grpSp>
        <p:nvGrpSpPr>
          <p:cNvPr id="3" name="Group 12"/>
          <p:cNvGrpSpPr/>
          <p:nvPr userDrawn="1"/>
        </p:nvGrpSpPr>
        <p:grpSpPr>
          <a:xfrm>
            <a:off x="-3765" y="4953000"/>
            <a:ext cx="9147765" cy="1912088"/>
            <a:chOff x="-3765" y="4832896"/>
            <a:chExt cx="9147765" cy="2032192"/>
          </a:xfrm>
        </p:grpSpPr>
        <p:sp>
          <p:nvSpPr>
            <p:cNvPr id="14" name="Freeform 13"/>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8" name="Straight Connector 1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20" name="Picture 6" descr="J:\161525-KaneCounty\gis\logos\KCLogo.tif"/>
          <p:cNvPicPr>
            <a:picLocks noChangeAspect="1" noChangeArrowheads="1"/>
          </p:cNvPicPr>
          <p:nvPr userDrawn="1"/>
        </p:nvPicPr>
        <p:blipFill>
          <a:blip r:embed="rId3" cstate="print"/>
          <a:srcRect/>
          <a:stretch>
            <a:fillRect/>
          </a:stretch>
        </p:blipFill>
        <p:spPr bwMode="auto">
          <a:xfrm>
            <a:off x="3643312" y="304800"/>
            <a:ext cx="1843088" cy="1779588"/>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000" b="1" i="0">
                <a:latin typeface="Century Gothic" pitchFamily="34" charset="0"/>
              </a:defRPr>
            </a:lvl1pPr>
            <a:lvl2pPr>
              <a:defRPr sz="2700">
                <a:latin typeface="Century Gothic" pitchFamily="34" charset="0"/>
              </a:defRPr>
            </a:lvl2pPr>
            <a:lvl3pPr>
              <a:defRPr sz="2500">
                <a:latin typeface="Century Gothic" pitchFamily="34" charset="0"/>
              </a:defRPr>
            </a:lvl3pPr>
            <a:lvl4pPr>
              <a:defRPr sz="2200">
                <a:latin typeface="Century Gothic" pitchFamily="34" charset="0"/>
              </a:defRPr>
            </a:lvl4pPr>
            <a:lvl5pPr>
              <a:defRPr sz="1900">
                <a:latin typeface="Century Gothic"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Title 6"/>
          <p:cNvSpPr>
            <a:spLocks noGrp="1"/>
          </p:cNvSpPr>
          <p:nvPr>
            <p:ph type="title"/>
          </p:nvPr>
        </p:nvSpPr>
        <p:spPr/>
        <p:txBody>
          <a:bodyPr rtlCol="0"/>
          <a:lstStyle/>
          <a:p>
            <a:r>
              <a:rPr kumimoji="0" lang="en-US" dirty="0"/>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AA0A544-DFE2-4114-82F4-24F6BB97B23A}"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A0A544-DFE2-4114-82F4-24F6BB97B23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544213AF-26F6-41FA-8D85-E2C5388D6E58}"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11/9/2016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grpSp>
        <p:nvGrpSpPr>
          <p:cNvPr id="3" name="Group 12"/>
          <p:cNvGrpSpPr/>
          <p:nvPr userDrawn="1"/>
        </p:nvGrpSpPr>
        <p:grpSpPr>
          <a:xfrm>
            <a:off x="-3765" y="4953000"/>
            <a:ext cx="9147765" cy="1912088"/>
            <a:chOff x="-3765" y="4832896"/>
            <a:chExt cx="9147765" cy="2032192"/>
          </a:xfrm>
        </p:grpSpPr>
        <p:sp>
          <p:nvSpPr>
            <p:cNvPr id="14" name="Freeform 13"/>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8" name="Straight Connector 1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20" name="Picture 6" descr="J:\161525-KaneCounty\gis\logos\KCLogo.tif"/>
          <p:cNvPicPr>
            <a:picLocks noChangeAspect="1" noChangeArrowheads="1"/>
          </p:cNvPicPr>
          <p:nvPr userDrawn="1"/>
        </p:nvPicPr>
        <p:blipFill>
          <a:blip r:embed="rId3" cstate="print"/>
          <a:srcRect/>
          <a:stretch>
            <a:fillRect/>
          </a:stretch>
        </p:blipFill>
        <p:spPr bwMode="auto">
          <a:xfrm>
            <a:off x="3643312" y="304800"/>
            <a:ext cx="1843088" cy="1779588"/>
          </a:xfrm>
          <a:prstGeom prst="rect">
            <a:avLst/>
          </a:prstGeom>
          <a:noFill/>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000" b="1" i="0">
                <a:latin typeface="Century Gothic" pitchFamily="34" charset="0"/>
              </a:defRPr>
            </a:lvl1pPr>
            <a:lvl2pPr>
              <a:defRPr sz="2700">
                <a:latin typeface="Century Gothic" pitchFamily="34" charset="0"/>
              </a:defRPr>
            </a:lvl2pPr>
            <a:lvl3pPr>
              <a:defRPr sz="2500">
                <a:latin typeface="Century Gothic" pitchFamily="34" charset="0"/>
              </a:defRPr>
            </a:lvl3pPr>
            <a:lvl4pPr>
              <a:defRPr sz="2200">
                <a:latin typeface="Century Gothic" pitchFamily="34" charset="0"/>
              </a:defRPr>
            </a:lvl4pPr>
            <a:lvl5pPr>
              <a:defRPr sz="1900">
                <a:latin typeface="Century Gothic"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Title 6"/>
          <p:cNvSpPr>
            <a:spLocks noGrp="1"/>
          </p:cNvSpPr>
          <p:nvPr>
            <p:ph type="title"/>
          </p:nvPr>
        </p:nvSpPr>
        <p:spPr/>
        <p:txBody>
          <a:bodyPr rtlCol="0"/>
          <a:lstStyle/>
          <a:p>
            <a:r>
              <a:rPr kumimoji="0"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AA0A544-DFE2-4114-82F4-24F6BB97B23A}"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C7549140-0F38-44D6-A4CF-96D74845C809}" type="datetimeFigureOut">
              <a:rPr lang="en-US" smtClean="0"/>
              <a:pPr/>
              <a:t>11/9/2016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A0A544-DFE2-4114-82F4-24F6BB97B23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544213AF-26F6-41FA-8D85-E2C5388D6E58}"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7549140-0F38-44D6-A4CF-96D74845C809}" type="datetimeFigureOut">
              <a:rPr lang="en-US" smtClean="0"/>
              <a:pPr/>
              <a:t>11/9/2016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A0A544-DFE2-4114-82F4-24F6BB97B2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F4E4CE-BF51-42AD-A8AE-03AAE6ED6549}"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F22521-CBD4-4036-A6BA-43249A31589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4E4CE-BF51-42AD-A8AE-03AAE6ED6549}" type="datetimeFigureOut">
              <a:rPr lang="en-US" smtClean="0"/>
              <a:pPr/>
              <a:t>11/9/2016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22521-CBD4-4036-A6BA-43249A315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userDrawn="1"/>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pic>
        <p:nvPicPr>
          <p:cNvPr id="11" name="Picture 6" descr="J:\161525-KaneCounty\gis\logos\KCLogo.tif"/>
          <p:cNvPicPr>
            <a:picLocks noChangeAspect="1" noChangeArrowheads="1"/>
          </p:cNvPicPr>
          <p:nvPr userDrawn="1"/>
        </p:nvPicPr>
        <p:blipFill>
          <a:blip r:embed="rId14" cstate="print"/>
          <a:srcRect/>
          <a:stretch>
            <a:fillRect/>
          </a:stretch>
        </p:blipFill>
        <p:spPr bwMode="auto">
          <a:xfrm>
            <a:off x="7410501" y="5257800"/>
            <a:ext cx="1657299" cy="1600200"/>
          </a:xfrm>
          <a:prstGeom prst="rect">
            <a:avLst/>
          </a:prstGeom>
          <a:noFill/>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pic>
        <p:nvPicPr>
          <p:cNvPr id="11" name="Picture 6" descr="J:\161525-KaneCounty\gis\logos\KCLogo.tif"/>
          <p:cNvPicPr>
            <a:picLocks noChangeAspect="1" noChangeArrowheads="1"/>
          </p:cNvPicPr>
          <p:nvPr userDrawn="1"/>
        </p:nvPicPr>
        <p:blipFill>
          <a:blip r:embed="rId14" cstate="print"/>
          <a:srcRect/>
          <a:stretch>
            <a:fillRect/>
          </a:stretch>
        </p:blipFill>
        <p:spPr bwMode="auto">
          <a:xfrm>
            <a:off x="7410501" y="5257800"/>
            <a:ext cx="1657299" cy="1600200"/>
          </a:xfrm>
          <a:prstGeom prst="rect">
            <a:avLst/>
          </a:prstGeom>
          <a:noFill/>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pic>
        <p:nvPicPr>
          <p:cNvPr id="11" name="Picture 6" descr="J:\161525-KaneCounty\gis\logos\KCLogo.tif"/>
          <p:cNvPicPr>
            <a:picLocks noChangeAspect="1" noChangeArrowheads="1"/>
          </p:cNvPicPr>
          <p:nvPr userDrawn="1"/>
        </p:nvPicPr>
        <p:blipFill>
          <a:blip r:embed="rId14" cstate="print"/>
          <a:srcRect/>
          <a:stretch>
            <a:fillRect/>
          </a:stretch>
        </p:blipFill>
        <p:spPr bwMode="auto">
          <a:xfrm>
            <a:off x="7410501" y="5257800"/>
            <a:ext cx="1657299" cy="1600200"/>
          </a:xfrm>
          <a:prstGeom prst="rect">
            <a:avLst/>
          </a:prstGeom>
          <a:noFill/>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Kane County</a:t>
            </a:r>
          </a:p>
        </p:txBody>
      </p:sp>
      <p:sp>
        <p:nvSpPr>
          <p:cNvPr id="3" name="Subtitle 2"/>
          <p:cNvSpPr>
            <a:spLocks noGrp="1"/>
          </p:cNvSpPr>
          <p:nvPr>
            <p:ph type="subTitle" idx="1"/>
          </p:nvPr>
        </p:nvSpPr>
        <p:spPr/>
        <p:txBody>
          <a:bodyPr/>
          <a:lstStyle/>
          <a:p>
            <a:r>
              <a:rPr lang="en-US" dirty="0"/>
              <a:t>Impact Fee Advisory Committee</a:t>
            </a:r>
          </a:p>
          <a:p>
            <a:r>
              <a:rPr lang="en-US" dirty="0"/>
              <a:t>November 10,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3535"/>
            <a:ext cx="8229600" cy="4525963"/>
          </a:xfrm>
        </p:spPr>
        <p:txBody>
          <a:bodyPr/>
          <a:lstStyle/>
          <a:p>
            <a:r>
              <a:rPr lang="en-US" dirty="0"/>
              <a:t>Components of Fee Formula:</a:t>
            </a:r>
          </a:p>
          <a:p>
            <a:pPr lvl="1"/>
            <a:r>
              <a:rPr lang="en-US" dirty="0"/>
              <a:t>Cost per Trip</a:t>
            </a:r>
          </a:p>
          <a:p>
            <a:pPr lvl="2"/>
            <a:r>
              <a:rPr lang="en-US" dirty="0"/>
              <a:t>Cost of Eligible Projects within service area</a:t>
            </a:r>
          </a:p>
          <a:p>
            <a:pPr lvl="2"/>
            <a:r>
              <a:rPr lang="en-US" dirty="0"/>
              <a:t>Number of New Trips within service area</a:t>
            </a:r>
          </a:p>
          <a:p>
            <a:pPr lvl="1"/>
            <a:r>
              <a:rPr lang="en-US" dirty="0"/>
              <a:t>ITE Trip Generation Rate</a:t>
            </a:r>
          </a:p>
          <a:p>
            <a:pPr lvl="1"/>
            <a:r>
              <a:rPr lang="en-US" dirty="0"/>
              <a:t>Gross Impact Fee per Unit</a:t>
            </a:r>
          </a:p>
        </p:txBody>
      </p:sp>
      <p:sp>
        <p:nvSpPr>
          <p:cNvPr id="3" name="Title 2"/>
          <p:cNvSpPr>
            <a:spLocks noGrp="1"/>
          </p:cNvSpPr>
          <p:nvPr>
            <p:ph type="title"/>
          </p:nvPr>
        </p:nvSpPr>
        <p:spPr/>
        <p:txBody>
          <a:bodyPr/>
          <a:lstStyle/>
          <a:p>
            <a:r>
              <a:rPr lang="en-US" dirty="0"/>
              <a:t>Fee Structure Formula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665" y="1316725"/>
            <a:ext cx="8229600" cy="4525963"/>
          </a:xfrm>
        </p:spPr>
        <p:txBody>
          <a:bodyPr/>
          <a:lstStyle/>
          <a:p>
            <a:r>
              <a:rPr lang="en-US" dirty="0"/>
              <a:t>Unit x Cost per Trip x Trip Rate = Gross Fee</a:t>
            </a:r>
          </a:p>
          <a:p>
            <a:endParaRPr lang="en-US" dirty="0"/>
          </a:p>
          <a:p>
            <a:r>
              <a:rPr lang="en-US" dirty="0"/>
              <a:t>Single Family Attached Home in the South Service Area</a:t>
            </a:r>
          </a:p>
          <a:p>
            <a:pPr lvl="1"/>
            <a:r>
              <a:rPr lang="en-US" dirty="0"/>
              <a:t>Unit = dwelling unit (1)</a:t>
            </a:r>
          </a:p>
          <a:p>
            <a:pPr lvl="1"/>
            <a:r>
              <a:rPr lang="en-US" dirty="0"/>
              <a:t>Cost per Trip = $3,384</a:t>
            </a:r>
          </a:p>
          <a:p>
            <a:pPr lvl="1"/>
            <a:r>
              <a:rPr lang="en-US" dirty="0"/>
              <a:t>ITE Trip Rate = 0.52</a:t>
            </a:r>
          </a:p>
          <a:p>
            <a:pPr lvl="1"/>
            <a:r>
              <a:rPr lang="en-US" dirty="0"/>
              <a:t>(1 dwelling) x ($ per trip) x 0.52 = $1,760 gross fee</a:t>
            </a:r>
          </a:p>
        </p:txBody>
      </p:sp>
      <p:sp>
        <p:nvSpPr>
          <p:cNvPr id="3" name="Title 2"/>
          <p:cNvSpPr>
            <a:spLocks noGrp="1"/>
          </p:cNvSpPr>
          <p:nvPr>
            <p:ph type="title"/>
          </p:nvPr>
        </p:nvSpPr>
        <p:spPr/>
        <p:txBody>
          <a:bodyPr/>
          <a:lstStyle/>
          <a:p>
            <a:r>
              <a:rPr lang="en-US" dirty="0"/>
              <a:t>Example Fee Calculation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56692"/>
            <a:ext cx="4427984" cy="6201309"/>
          </a:xfrm>
          <a:prstGeom prst="rect">
            <a:avLst/>
          </a:prstGeom>
          <a:solidFill>
            <a:schemeClr val="bg1"/>
          </a:solidFill>
        </p:spPr>
      </p:pic>
      <p:sp>
        <p:nvSpPr>
          <p:cNvPr id="10" name="Rectangle 9"/>
          <p:cNvSpPr/>
          <p:nvPr/>
        </p:nvSpPr>
        <p:spPr>
          <a:xfrm>
            <a:off x="19769" y="1808820"/>
            <a:ext cx="4372211" cy="1842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1500" y="-63388"/>
            <a:ext cx="7164796" cy="864096"/>
          </a:xfrm>
        </p:spPr>
        <p:txBody>
          <a:bodyPr>
            <a:normAutofit/>
          </a:bodyPr>
          <a:lstStyle/>
          <a:p>
            <a:r>
              <a:rPr lang="en-US" sz="3000" dirty="0"/>
              <a:t>Gross Impact Fee Structure (Draft)</a:t>
            </a:r>
          </a:p>
        </p:txBody>
      </p:sp>
      <p:sp>
        <p:nvSpPr>
          <p:cNvPr id="5" name="TextBox 4"/>
          <p:cNvSpPr txBox="1"/>
          <p:nvPr/>
        </p:nvSpPr>
        <p:spPr>
          <a:xfrm>
            <a:off x="2879060" y="692696"/>
            <a:ext cx="1152880" cy="276999"/>
          </a:xfrm>
          <a:prstGeom prst="rect">
            <a:avLst/>
          </a:prstGeom>
          <a:solidFill>
            <a:srgbClr val="FF9933"/>
          </a:solidFill>
        </p:spPr>
        <p:txBody>
          <a:bodyPr wrap="none" rtlCol="0">
            <a:spAutoFit/>
          </a:bodyPr>
          <a:lstStyle/>
          <a:p>
            <a:r>
              <a:rPr lang="en-US" sz="1200" b="1" dirty="0"/>
              <a:t>2016 Update</a:t>
            </a:r>
          </a:p>
        </p:txBody>
      </p:sp>
      <p:pic>
        <p:nvPicPr>
          <p:cNvPr id="6" name="Picture 5"/>
          <p:cNvPicPr>
            <a:picLocks noChangeAspect="1"/>
          </p:cNvPicPr>
          <p:nvPr/>
        </p:nvPicPr>
        <p:blipFill>
          <a:blip r:embed="rId3"/>
          <a:stretch>
            <a:fillRect/>
          </a:stretch>
        </p:blipFill>
        <p:spPr>
          <a:xfrm>
            <a:off x="4499992" y="656692"/>
            <a:ext cx="4644517" cy="6201308"/>
          </a:xfrm>
          <a:prstGeom prst="rect">
            <a:avLst/>
          </a:prstGeom>
          <a:solidFill>
            <a:schemeClr val="bg1"/>
          </a:solidFill>
        </p:spPr>
      </p:pic>
      <p:sp>
        <p:nvSpPr>
          <p:cNvPr id="9" name="TextBox 8"/>
          <p:cNvSpPr txBox="1"/>
          <p:nvPr/>
        </p:nvSpPr>
        <p:spPr>
          <a:xfrm>
            <a:off x="7308304" y="692696"/>
            <a:ext cx="1606530" cy="276999"/>
          </a:xfrm>
          <a:prstGeom prst="rect">
            <a:avLst/>
          </a:prstGeom>
          <a:solidFill>
            <a:srgbClr val="00B0F0"/>
          </a:solidFill>
        </p:spPr>
        <p:txBody>
          <a:bodyPr wrap="none" rtlCol="0">
            <a:spAutoFit/>
          </a:bodyPr>
          <a:lstStyle/>
          <a:p>
            <a:r>
              <a:rPr lang="en-US" sz="1200" b="1" dirty="0"/>
              <a:t>Current IF Program</a:t>
            </a:r>
          </a:p>
        </p:txBody>
      </p:sp>
      <p:sp>
        <p:nvSpPr>
          <p:cNvPr id="12" name="Rectangle 11"/>
          <p:cNvSpPr/>
          <p:nvPr/>
        </p:nvSpPr>
        <p:spPr>
          <a:xfrm>
            <a:off x="4499992" y="1800425"/>
            <a:ext cx="4644008" cy="19266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892480" cy="584684"/>
          </a:xfrm>
        </p:spPr>
        <p:txBody>
          <a:bodyPr>
            <a:normAutofit/>
          </a:bodyPr>
          <a:lstStyle/>
          <a:p>
            <a:r>
              <a:rPr lang="en-US" sz="3000" dirty="0"/>
              <a:t>Net Impact Fee Structure (Draft)</a:t>
            </a:r>
          </a:p>
        </p:txBody>
      </p:sp>
      <p:sp>
        <p:nvSpPr>
          <p:cNvPr id="7" name="TextBox 6"/>
          <p:cNvSpPr txBox="1"/>
          <p:nvPr/>
        </p:nvSpPr>
        <p:spPr>
          <a:xfrm>
            <a:off x="-5881" y="611396"/>
            <a:ext cx="8828058" cy="369332"/>
          </a:xfrm>
          <a:prstGeom prst="rect">
            <a:avLst/>
          </a:prstGeom>
          <a:noFill/>
        </p:spPr>
        <p:txBody>
          <a:bodyPr wrap="none" rtlCol="0">
            <a:spAutoFit/>
          </a:bodyPr>
          <a:lstStyle/>
          <a:p>
            <a:r>
              <a:rPr lang="en-US" b="1" i="1" dirty="0"/>
              <a:t>2016 Update ‐ Net Impact Fee Estimates with Potential Impact Fee Multipliers</a:t>
            </a:r>
            <a:endParaRPr lang="en-US" dirty="0"/>
          </a:p>
        </p:txBody>
      </p:sp>
      <p:pic>
        <p:nvPicPr>
          <p:cNvPr id="2" name="Picture 1"/>
          <p:cNvPicPr>
            <a:picLocks noChangeAspect="1"/>
          </p:cNvPicPr>
          <p:nvPr/>
        </p:nvPicPr>
        <p:blipFill>
          <a:blip r:embed="rId2"/>
          <a:stretch>
            <a:fillRect/>
          </a:stretch>
        </p:blipFill>
        <p:spPr>
          <a:xfrm>
            <a:off x="-5881" y="1007440"/>
            <a:ext cx="9149881" cy="5850561"/>
          </a:xfrm>
          <a:prstGeom prst="rect">
            <a:avLst/>
          </a:prstGeom>
          <a:solidFill>
            <a:schemeClr val="bg1"/>
          </a:solidFill>
        </p:spPr>
      </p:pic>
      <p:sp>
        <p:nvSpPr>
          <p:cNvPr id="4" name="Rectangle 3"/>
          <p:cNvSpPr/>
          <p:nvPr/>
        </p:nvSpPr>
        <p:spPr>
          <a:xfrm>
            <a:off x="-508" y="2240868"/>
            <a:ext cx="9144000" cy="1554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68760" y="1217948"/>
            <a:ext cx="6858000" cy="230832"/>
          </a:xfrm>
          <a:prstGeom prst="rect">
            <a:avLst/>
          </a:prstGeom>
          <a:solidFill>
            <a:srgbClr val="FF9933"/>
          </a:solidFill>
        </p:spPr>
        <p:txBody>
          <a:bodyPr wrap="square" rtlCol="0">
            <a:spAutoFit/>
          </a:bodyPr>
          <a:lstStyle/>
          <a:p>
            <a:pPr algn="ctr"/>
            <a:r>
              <a:rPr lang="en-US" sz="900" b="1" dirty="0"/>
              <a:t>2016-2026 Impact Fee Program (2016 Update: Potential Impact Fee Multipliers)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4525963"/>
          </a:xfrm>
        </p:spPr>
        <p:txBody>
          <a:bodyPr/>
          <a:lstStyle/>
          <a:p>
            <a:r>
              <a:rPr lang="en-US" dirty="0"/>
              <a:t>Draft changes based on input from County staff</a:t>
            </a:r>
          </a:p>
          <a:p>
            <a:r>
              <a:rPr lang="en-US" dirty="0"/>
              <a:t>Considering category for “flex” industrial</a:t>
            </a:r>
          </a:p>
          <a:p>
            <a:r>
              <a:rPr lang="en-US" dirty="0"/>
              <a:t>Investigating revisions to:</a:t>
            </a:r>
          </a:p>
          <a:p>
            <a:pPr lvl="1"/>
            <a:r>
              <a:rPr lang="en-US" dirty="0"/>
              <a:t>Definitions</a:t>
            </a:r>
          </a:p>
          <a:p>
            <a:pPr lvl="1"/>
            <a:r>
              <a:rPr lang="en-US" dirty="0"/>
              <a:t>Exemptions</a:t>
            </a:r>
          </a:p>
          <a:p>
            <a:pPr lvl="1"/>
            <a:r>
              <a:rPr lang="en-US" dirty="0"/>
              <a:t>Discounts</a:t>
            </a:r>
          </a:p>
          <a:p>
            <a:r>
              <a:rPr lang="en-US" dirty="0"/>
              <a:t>Continuing to work through revisions with staff</a:t>
            </a:r>
          </a:p>
        </p:txBody>
      </p:sp>
      <p:sp>
        <p:nvSpPr>
          <p:cNvPr id="3" name="Title 2"/>
          <p:cNvSpPr>
            <a:spLocks noGrp="1"/>
          </p:cNvSpPr>
          <p:nvPr>
            <p:ph type="title"/>
          </p:nvPr>
        </p:nvSpPr>
        <p:spPr/>
        <p:txBody>
          <a:bodyPr/>
          <a:lstStyle/>
          <a:p>
            <a:r>
              <a:rPr lang="en-US" dirty="0"/>
              <a:t>Ordinance Revisions Next Steps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686800" cy="4525963"/>
          </a:xfrm>
        </p:spPr>
        <p:txBody>
          <a:bodyPr>
            <a:normAutofit lnSpcReduction="10000"/>
          </a:bodyPr>
          <a:lstStyle/>
          <a:p>
            <a:r>
              <a:rPr lang="en-US" dirty="0"/>
              <a:t>Complete proposed revisions to ordinance</a:t>
            </a:r>
          </a:p>
          <a:p>
            <a:r>
              <a:rPr lang="en-US" dirty="0"/>
              <a:t>Possible December IFAC meeting to discuss ordinance </a:t>
            </a:r>
          </a:p>
          <a:p>
            <a:r>
              <a:rPr lang="en-US" dirty="0"/>
              <a:t>Prepare for public hearing on January 4</a:t>
            </a:r>
            <a:r>
              <a:rPr lang="en-US" baseline="30000" dirty="0"/>
              <a:t>th</a:t>
            </a:r>
            <a:r>
              <a:rPr lang="en-US" dirty="0"/>
              <a:t> 2017 </a:t>
            </a:r>
          </a:p>
          <a:p>
            <a:r>
              <a:rPr lang="en-US" dirty="0"/>
              <a:t>Review and address public hearing comments</a:t>
            </a:r>
          </a:p>
          <a:p>
            <a:r>
              <a:rPr lang="en-US" dirty="0"/>
              <a:t>Finalize CRIP, fee structure, and ordinance for IFAC, Transportation Committee, and County Board approval</a:t>
            </a:r>
          </a:p>
          <a:p>
            <a:pPr>
              <a:buNone/>
            </a:pPr>
            <a:endParaRPr lang="en-US" dirty="0"/>
          </a:p>
        </p:txBody>
      </p:sp>
      <p:sp>
        <p:nvSpPr>
          <p:cNvPr id="3" name="Title 2"/>
          <p:cNvSpPr>
            <a:spLocks noGrp="1"/>
          </p:cNvSpPr>
          <p:nvPr>
            <p:ph type="title"/>
          </p:nvPr>
        </p:nvSpPr>
        <p:spPr>
          <a:xfrm>
            <a:off x="323528" y="0"/>
            <a:ext cx="8229600" cy="1143000"/>
          </a:xfrm>
        </p:spPr>
        <p:txBody>
          <a:bodyPr>
            <a:normAutofit/>
          </a:bodyPr>
          <a:lstStyle/>
          <a:p>
            <a:r>
              <a:rPr lang="en-US" dirty="0"/>
              <a:t>Next Project Steps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C85BB3-6C70-46AD-BBCD-2CFE15E1D677}" type="slidenum">
              <a:rPr lang="en-US"/>
              <a:pPr/>
              <a:t>16</a:t>
            </a:fld>
            <a:endParaRPr lang="en-US" dirty="0"/>
          </a:p>
        </p:txBody>
      </p:sp>
      <p:sp>
        <p:nvSpPr>
          <p:cNvPr id="72706" name="Rectangle 2"/>
          <p:cNvSpPr>
            <a:spLocks noGrp="1" noChangeArrowheads="1"/>
          </p:cNvSpPr>
          <p:nvPr>
            <p:ph type="title"/>
          </p:nvPr>
        </p:nvSpPr>
        <p:spPr>
          <a:xfrm>
            <a:off x="228600" y="0"/>
            <a:ext cx="8229600" cy="838200"/>
          </a:xfrm>
          <a:noFill/>
          <a:ln>
            <a:solidFill>
              <a:schemeClr val="bg1"/>
            </a:solidFill>
          </a:ln>
        </p:spPr>
        <p:txBody>
          <a:bodyPr/>
          <a:lstStyle/>
          <a:p>
            <a:r>
              <a:rPr lang="en-US" dirty="0"/>
              <a:t>Near-Term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6239048"/>
              </p:ext>
            </p:extLst>
          </p:nvPr>
        </p:nvGraphicFramePr>
        <p:xfrm>
          <a:off x="0" y="924560"/>
          <a:ext cx="9144000" cy="5933442"/>
        </p:xfrm>
        <a:graphic>
          <a:graphicData uri="http://schemas.openxmlformats.org/drawingml/2006/table">
            <a:tbl>
              <a:tblPr/>
              <a:tblGrid>
                <a:gridCol w="2063680">
                  <a:extLst>
                    <a:ext uri="{9D8B030D-6E8A-4147-A177-3AD203B41FA5}">
                      <a16:colId xmlns:a16="http://schemas.microsoft.com/office/drawing/2014/main" val="20000"/>
                    </a:ext>
                  </a:extLst>
                </a:gridCol>
                <a:gridCol w="7080320">
                  <a:extLst>
                    <a:ext uri="{9D8B030D-6E8A-4147-A177-3AD203B41FA5}">
                      <a16:colId xmlns:a16="http://schemas.microsoft.com/office/drawing/2014/main" val="20001"/>
                    </a:ext>
                  </a:extLst>
                </a:gridCol>
              </a:tblGrid>
              <a:tr h="539402">
                <a:tc>
                  <a:txBody>
                    <a:bodyPr/>
                    <a:lstStyle/>
                    <a:p>
                      <a:pPr marL="0" marR="0" algn="ctr">
                        <a:spcBef>
                          <a:spcPts val="0"/>
                        </a:spcBef>
                        <a:spcAft>
                          <a:spcPts val="0"/>
                        </a:spcAft>
                      </a:pPr>
                      <a:r>
                        <a:rPr lang="en-US" sz="2400" b="1" dirty="0">
                          <a:solidFill>
                            <a:schemeClr val="bg1"/>
                          </a:solidFill>
                          <a:latin typeface="Calibri"/>
                          <a:ea typeface="Calibri"/>
                          <a:cs typeface="Times New Roman"/>
                        </a:rPr>
                        <a:t>Date</a:t>
                      </a:r>
                      <a:endParaRPr lang="en-US" sz="2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0"/>
                        </a:spcAft>
                      </a:pPr>
                      <a:r>
                        <a:rPr lang="en-US" sz="2400" b="1" dirty="0">
                          <a:solidFill>
                            <a:schemeClr val="bg1"/>
                          </a:solidFill>
                          <a:latin typeface="Calibri"/>
                          <a:ea typeface="Calibri"/>
                          <a:cs typeface="Times New Roman"/>
                        </a:rPr>
                        <a:t>Description</a:t>
                      </a:r>
                      <a:endParaRPr lang="en-US" sz="2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1078808">
                <a:tc>
                  <a:txBody>
                    <a:bodyPr/>
                    <a:lstStyle/>
                    <a:p>
                      <a:pPr marL="0" marR="0" algn="l">
                        <a:spcBef>
                          <a:spcPts val="0"/>
                        </a:spcBef>
                        <a:spcAft>
                          <a:spcPts val="0"/>
                        </a:spcAft>
                      </a:pPr>
                      <a:r>
                        <a:rPr lang="en-US" sz="2400" baseline="0" dirty="0">
                          <a:solidFill>
                            <a:srgbClr val="000000"/>
                          </a:solidFill>
                          <a:latin typeface="Calibri"/>
                          <a:ea typeface="Calibri"/>
                          <a:cs typeface="Times New Roman"/>
                        </a:rPr>
                        <a:t>TBD</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chemeClr val="tx1"/>
                          </a:solidFill>
                          <a:latin typeface="Calibri"/>
                          <a:ea typeface="Calibri"/>
                          <a:cs typeface="Times New Roman"/>
                        </a:rPr>
                        <a:t>Possible IFAC Meeting to discuss Ordinance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78808">
                <a:tc>
                  <a:txBody>
                    <a:bodyPr/>
                    <a:lstStyle/>
                    <a:p>
                      <a:pPr marL="0" marR="0" algn="l">
                        <a:spcBef>
                          <a:spcPts val="0"/>
                        </a:spcBef>
                        <a:spcAft>
                          <a:spcPts val="0"/>
                        </a:spcAft>
                      </a:pPr>
                      <a:r>
                        <a:rPr lang="en-US" sz="2400" baseline="0" dirty="0">
                          <a:solidFill>
                            <a:schemeClr val="bg1"/>
                          </a:solidFill>
                          <a:latin typeface="Calibri"/>
                          <a:ea typeface="Calibri"/>
                          <a:cs typeface="Times New Roman"/>
                        </a:rPr>
                        <a:t>Jan. 4,</a:t>
                      </a:r>
                      <a:r>
                        <a:rPr lang="en-US" sz="2400" dirty="0">
                          <a:solidFill>
                            <a:schemeClr val="bg1"/>
                          </a:solidFill>
                          <a:latin typeface="Calibri"/>
                          <a:ea typeface="Calibri"/>
                          <a:cs typeface="Times New Roman"/>
                        </a:rPr>
                        <a:t> 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2400" dirty="0">
                          <a:solidFill>
                            <a:schemeClr val="bg1"/>
                          </a:solidFill>
                          <a:latin typeface="Calibri"/>
                          <a:ea typeface="Calibri"/>
                          <a:cs typeface="Times New Roman"/>
                        </a:rPr>
                        <a:t>Public Hearing:  Draft CRIP</a:t>
                      </a:r>
                      <a:r>
                        <a:rPr lang="en-US" sz="2400" baseline="0" dirty="0">
                          <a:solidFill>
                            <a:schemeClr val="bg1"/>
                          </a:solidFill>
                          <a:latin typeface="Calibri"/>
                          <a:ea typeface="Calibri"/>
                          <a:cs typeface="Times New Roman"/>
                        </a:rPr>
                        <a:t> and</a:t>
                      </a:r>
                      <a:r>
                        <a:rPr lang="en-US" sz="2400" dirty="0">
                          <a:solidFill>
                            <a:schemeClr val="bg1"/>
                          </a:solidFill>
                          <a:latin typeface="Calibri"/>
                          <a:ea typeface="Calibri"/>
                          <a:cs typeface="Times New Roman"/>
                        </a:rPr>
                        <a:t> Fee Structure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078808">
                <a:tc>
                  <a:txBody>
                    <a:bodyPr/>
                    <a:lstStyle/>
                    <a:p>
                      <a:pPr marL="0" marR="0" algn="l">
                        <a:spcBef>
                          <a:spcPts val="0"/>
                        </a:spcBef>
                        <a:spcAft>
                          <a:spcPts val="0"/>
                        </a:spcAft>
                      </a:pPr>
                      <a:r>
                        <a:rPr lang="en-US" sz="2400" dirty="0">
                          <a:latin typeface="Calibri"/>
                          <a:ea typeface="Calibri"/>
                          <a:cs typeface="Times New Roman"/>
                        </a:rPr>
                        <a:t>Jan. 13, 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a:ea typeface="Calibri"/>
                          <a:cs typeface="Times New Roman"/>
                        </a:rPr>
                        <a:t>Close of Public Comment period on Draft</a:t>
                      </a:r>
                      <a:r>
                        <a:rPr lang="en-US" sz="2400" baseline="0" dirty="0">
                          <a:solidFill>
                            <a:schemeClr val="tx1"/>
                          </a:solidFill>
                          <a:latin typeface="Calibri"/>
                          <a:ea typeface="Calibri"/>
                          <a:cs typeface="Times New Roman"/>
                        </a:rPr>
                        <a:t> CRIP, Fee Structure and Ordinance</a:t>
                      </a:r>
                      <a:endParaRPr lang="en-US"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78808">
                <a:tc>
                  <a:txBody>
                    <a:bodyPr/>
                    <a:lstStyle/>
                    <a:p>
                      <a:pPr marL="0" marR="0" algn="l">
                        <a:spcBef>
                          <a:spcPts val="0"/>
                        </a:spcBef>
                        <a:spcAft>
                          <a:spcPts val="0"/>
                        </a:spcAft>
                      </a:pPr>
                      <a:r>
                        <a:rPr lang="en-US" sz="2400" dirty="0">
                          <a:solidFill>
                            <a:schemeClr val="bg1"/>
                          </a:solidFill>
                          <a:latin typeface="Calibri"/>
                          <a:ea typeface="Calibri"/>
                          <a:cs typeface="Times New Roman"/>
                        </a:rPr>
                        <a:t>Late Jan. 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a:solidFill>
                            <a:schemeClr val="bg1"/>
                          </a:solidFill>
                          <a:latin typeface="Calibri"/>
                          <a:ea typeface="Calibri"/>
                          <a:cs typeface="Times New Roman"/>
                        </a:rPr>
                        <a:t>IFAC Meeting: Review Draft Public Hearing Comments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1078808">
                <a:tc>
                  <a:txBody>
                    <a:bodyPr/>
                    <a:lstStyle/>
                    <a:p>
                      <a:pPr marL="0" marR="0" algn="l">
                        <a:spcBef>
                          <a:spcPts val="0"/>
                        </a:spcBef>
                        <a:spcAft>
                          <a:spcPts val="0"/>
                        </a:spcAft>
                      </a:pPr>
                      <a:r>
                        <a:rPr lang="en-US" sz="2400" dirty="0">
                          <a:solidFill>
                            <a:srgbClr val="000000"/>
                          </a:solidFill>
                          <a:latin typeface="Calibri"/>
                          <a:ea typeface="Calibri"/>
                          <a:cs typeface="Times New Roman"/>
                        </a:rPr>
                        <a:t>March 2017</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chemeClr val="tx1"/>
                          </a:solidFill>
                          <a:latin typeface="Calibri"/>
                          <a:ea typeface="Calibri"/>
                          <a:cs typeface="Times New Roman"/>
                        </a:rPr>
                        <a:t>County</a:t>
                      </a:r>
                      <a:r>
                        <a:rPr lang="en-US" sz="2400" baseline="0" dirty="0">
                          <a:solidFill>
                            <a:schemeClr val="tx1"/>
                          </a:solidFill>
                          <a:latin typeface="Calibri"/>
                          <a:ea typeface="Calibri"/>
                          <a:cs typeface="Times New Roman"/>
                        </a:rPr>
                        <a:t> Board</a:t>
                      </a:r>
                      <a:r>
                        <a:rPr lang="en-US" sz="2400" dirty="0">
                          <a:solidFill>
                            <a:schemeClr val="tx1"/>
                          </a:solidFill>
                          <a:latin typeface="Calibri"/>
                          <a:ea typeface="Calibri"/>
                          <a:cs typeface="Times New Roman"/>
                        </a:rPr>
                        <a:t> Approval:  Revised CRIP, Fee Structure</a:t>
                      </a:r>
                      <a:r>
                        <a:rPr lang="en-US" sz="2400" baseline="0" dirty="0">
                          <a:solidFill>
                            <a:schemeClr val="tx1"/>
                          </a:solidFill>
                          <a:latin typeface="Calibri"/>
                          <a:ea typeface="Calibri"/>
                          <a:cs typeface="Times New Roman"/>
                        </a:rPr>
                        <a:t> and </a:t>
                      </a:r>
                      <a:r>
                        <a:rPr lang="en-US" sz="2400" dirty="0">
                          <a:solidFill>
                            <a:schemeClr val="tx1"/>
                          </a:solidFill>
                          <a:latin typeface="Calibri"/>
                          <a:ea typeface="Calibri"/>
                          <a:cs typeface="Times New Roman"/>
                        </a:rPr>
                        <a:t>Ordinance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442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algn="ctr"/>
            <a:r>
              <a:rPr lang="en-US"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r>
              <a:rPr lang="en-US" dirty="0"/>
              <a:t>Items to be Discussed</a:t>
            </a:r>
          </a:p>
        </p:txBody>
      </p:sp>
      <p:sp>
        <p:nvSpPr>
          <p:cNvPr id="31747" name="Rectangle 3"/>
          <p:cNvSpPr>
            <a:spLocks noGrp="1" noChangeArrowheads="1"/>
          </p:cNvSpPr>
          <p:nvPr>
            <p:ph type="body" idx="1"/>
          </p:nvPr>
        </p:nvSpPr>
        <p:spPr>
          <a:xfrm>
            <a:off x="457199" y="1319190"/>
            <a:ext cx="8070515" cy="5105400"/>
          </a:xfrm>
        </p:spPr>
        <p:txBody>
          <a:bodyPr>
            <a:normAutofit/>
          </a:bodyPr>
          <a:lstStyle/>
          <a:p>
            <a:pPr marL="365760" lvl="1" indent="-256032">
              <a:spcBef>
                <a:spcPts val="400"/>
              </a:spcBef>
              <a:buSzPct val="68000"/>
              <a:buFont typeface="Wingdings 3"/>
              <a:buChar char=""/>
            </a:pPr>
            <a:r>
              <a:rPr lang="en-US" sz="3000" b="1" dirty="0"/>
              <a:t>Refined CRIP Project List</a:t>
            </a:r>
          </a:p>
          <a:p>
            <a:r>
              <a:rPr lang="en-US" dirty="0"/>
              <a:t>Cost Estimate for CRIP Projects</a:t>
            </a:r>
          </a:p>
          <a:p>
            <a:r>
              <a:rPr lang="en-US" dirty="0"/>
              <a:t>Draft Fee Structure</a:t>
            </a:r>
          </a:p>
          <a:p>
            <a:r>
              <a:rPr lang="en-US" dirty="0"/>
              <a:t>Draft Ordinance Revisions</a:t>
            </a:r>
          </a:p>
          <a:p>
            <a:r>
              <a:rPr lang="en-US" dirty="0"/>
              <a:t>Next Steps</a:t>
            </a:r>
          </a:p>
          <a:p>
            <a:pPr lvl="1"/>
            <a:endParaRPr lang="en-US" dirty="0"/>
          </a:p>
          <a:p>
            <a:pPr lvl="1"/>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19200"/>
            <a:ext cx="8686800" cy="4525963"/>
          </a:xfrm>
        </p:spPr>
        <p:txBody>
          <a:bodyPr>
            <a:normAutofit lnSpcReduction="10000"/>
          </a:bodyPr>
          <a:lstStyle/>
          <a:p>
            <a:r>
              <a:rPr lang="en-US" sz="3200" dirty="0"/>
              <a:t>Refined since last IFAC presentation to reassign project numbering system</a:t>
            </a:r>
          </a:p>
          <a:p>
            <a:r>
              <a:rPr lang="en-US" sz="3200" dirty="0"/>
              <a:t>Integrated a few intersection projects into existing project scope</a:t>
            </a:r>
          </a:p>
          <a:p>
            <a:pPr lvl="1"/>
            <a:r>
              <a:rPr lang="en-US" sz="2400" b="1" dirty="0"/>
              <a:t>Project 23 </a:t>
            </a:r>
            <a:r>
              <a:rPr lang="en-US" sz="2400" i="1" dirty="0"/>
              <a:t>(Huntley Rd Corridor Improvements includes intersection improvements from Galligan Rd to Randall Rd)</a:t>
            </a:r>
          </a:p>
          <a:p>
            <a:r>
              <a:rPr lang="en-US" sz="3200" dirty="0"/>
              <a:t>Staff conducted additional coordination with municipalities</a:t>
            </a:r>
          </a:p>
          <a:p>
            <a:pPr lvl="1"/>
            <a:r>
              <a:rPr lang="en-US" sz="2900" dirty="0"/>
              <a:t>No additional comments noted</a:t>
            </a:r>
          </a:p>
        </p:txBody>
      </p:sp>
      <p:sp>
        <p:nvSpPr>
          <p:cNvPr id="3" name="Title 2"/>
          <p:cNvSpPr>
            <a:spLocks noGrp="1"/>
          </p:cNvSpPr>
          <p:nvPr>
            <p:ph type="title"/>
          </p:nvPr>
        </p:nvSpPr>
        <p:spPr>
          <a:xfrm>
            <a:off x="457200" y="76200"/>
            <a:ext cx="8229600" cy="1143000"/>
          </a:xfrm>
        </p:spPr>
        <p:txBody>
          <a:bodyPr>
            <a:normAutofit/>
          </a:bodyPr>
          <a:lstStyle/>
          <a:p>
            <a:r>
              <a:rPr lang="en-US" dirty="0"/>
              <a:t>Refined List of CRIP Projects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6730" y="4965200"/>
            <a:ext cx="2037270" cy="189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6512" y="44624"/>
            <a:ext cx="5484228" cy="667789"/>
          </a:xfrm>
        </p:spPr>
        <p:txBody>
          <a:bodyPr>
            <a:noAutofit/>
          </a:bodyPr>
          <a:lstStyle/>
          <a:p>
            <a:r>
              <a:rPr lang="en-US" sz="3400" dirty="0"/>
              <a:t>Refined CRIP Project List</a:t>
            </a:r>
          </a:p>
        </p:txBody>
      </p:sp>
      <p:sp>
        <p:nvSpPr>
          <p:cNvPr id="5" name="TextBox 4"/>
          <p:cNvSpPr txBox="1"/>
          <p:nvPr/>
        </p:nvSpPr>
        <p:spPr>
          <a:xfrm>
            <a:off x="157318" y="1124744"/>
            <a:ext cx="5098758" cy="2564805"/>
          </a:xfrm>
          <a:prstGeom prst="rect">
            <a:avLst/>
          </a:prstGeom>
          <a:noFill/>
        </p:spPr>
        <p:txBody>
          <a:bodyPr wrap="square" rtlCol="0">
            <a:spAutoFit/>
          </a:bodyPr>
          <a:lstStyle/>
          <a:p>
            <a:pPr marL="365760" indent="-256032">
              <a:spcBef>
                <a:spcPts val="400"/>
              </a:spcBef>
              <a:spcAft>
                <a:spcPts val="600"/>
              </a:spcAft>
              <a:buClr>
                <a:schemeClr val="accent1"/>
              </a:buClr>
              <a:buSzPct val="68000"/>
              <a:buFont typeface="Wingdings 3"/>
              <a:buChar char=""/>
            </a:pPr>
            <a:r>
              <a:rPr lang="en-US" sz="2400" b="1" dirty="0">
                <a:latin typeface="Century Gothic" pitchFamily="34" charset="0"/>
              </a:rPr>
              <a:t>Removed previously </a:t>
            </a:r>
            <a:br>
              <a:rPr lang="en-US" sz="2400" b="1" dirty="0">
                <a:latin typeface="Century Gothic" pitchFamily="34" charset="0"/>
              </a:rPr>
            </a:br>
            <a:r>
              <a:rPr lang="en-US" sz="2400" b="1" dirty="0">
                <a:latin typeface="Century Gothic" pitchFamily="34" charset="0"/>
              </a:rPr>
              <a:t>completed projects</a:t>
            </a:r>
          </a:p>
          <a:p>
            <a:pPr marL="365760" indent="-256032">
              <a:spcBef>
                <a:spcPts val="400"/>
              </a:spcBef>
              <a:spcAft>
                <a:spcPts val="600"/>
              </a:spcAft>
              <a:buClr>
                <a:schemeClr val="accent1"/>
              </a:buClr>
              <a:buSzPct val="68000"/>
              <a:buFont typeface="Wingdings 3"/>
              <a:buChar char=""/>
            </a:pPr>
            <a:r>
              <a:rPr lang="en-US" sz="2400" b="1" dirty="0">
                <a:latin typeface="Century Gothic" pitchFamily="34" charset="0"/>
              </a:rPr>
              <a:t>Renumbered projects and </a:t>
            </a:r>
            <a:br>
              <a:rPr lang="en-US" sz="2400" b="1" dirty="0">
                <a:latin typeface="Century Gothic" pitchFamily="34" charset="0"/>
              </a:rPr>
            </a:br>
            <a:r>
              <a:rPr lang="en-US" sz="2400" b="1" dirty="0">
                <a:latin typeface="Century Gothic" pitchFamily="34" charset="0"/>
              </a:rPr>
              <a:t>sorted projects alphabetically</a:t>
            </a:r>
          </a:p>
          <a:p>
            <a:pPr marL="365760" indent="-256032">
              <a:spcBef>
                <a:spcPts val="400"/>
              </a:spcBef>
              <a:spcAft>
                <a:spcPts val="600"/>
              </a:spcAft>
              <a:buClr>
                <a:schemeClr val="accent1"/>
              </a:buClr>
              <a:buSzPct val="68000"/>
              <a:buFont typeface="Wingdings 3"/>
              <a:buChar char=""/>
            </a:pPr>
            <a:r>
              <a:rPr lang="en-US" sz="2400" b="1" dirty="0">
                <a:latin typeface="Century Gothic" pitchFamily="34" charset="0"/>
              </a:rPr>
              <a:t>Total reduced from 50 to 43 projects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0044" t="25050" r="5231" b="32975"/>
          <a:stretch/>
        </p:blipFill>
        <p:spPr>
          <a:xfrm>
            <a:off x="5256076" y="0"/>
            <a:ext cx="3887924" cy="68499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24150" y="5848515"/>
            <a:ext cx="499265" cy="53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326828" y="7441"/>
            <a:ext cx="4680520" cy="2125416"/>
          </a:xfrm>
        </p:spPr>
        <p:txBody>
          <a:bodyPr>
            <a:noAutofit/>
          </a:bodyPr>
          <a:lstStyle/>
          <a:p>
            <a:r>
              <a:rPr lang="en-US" sz="3200" dirty="0"/>
              <a:t>2026 Proposed Comprehensive Roadway Improvement Plan</a:t>
            </a:r>
          </a:p>
        </p:txBody>
      </p:sp>
      <p:sp>
        <p:nvSpPr>
          <p:cNvPr id="13" name="Rectangle 12"/>
          <p:cNvSpPr/>
          <p:nvPr/>
        </p:nvSpPr>
        <p:spPr>
          <a:xfrm>
            <a:off x="4326828" y="4133955"/>
            <a:ext cx="4680520" cy="72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i="1" dirty="0">
                <a:solidFill>
                  <a:schemeClr val="tx1"/>
                </a:solidFill>
              </a:rPr>
              <a:t>Note: Projects elements that are not Impact Fee Eligible are represented only for the County portions of the project. Components that are on other roadway jurisdictions are not eligible for Impact Fee funds.</a:t>
            </a:r>
          </a:p>
        </p:txBody>
      </p:sp>
      <p:grpSp>
        <p:nvGrpSpPr>
          <p:cNvPr id="8" name="Group 7"/>
          <p:cNvGrpSpPr/>
          <p:nvPr/>
        </p:nvGrpSpPr>
        <p:grpSpPr>
          <a:xfrm>
            <a:off x="2802" y="40717"/>
            <a:ext cx="4245162" cy="6844667"/>
            <a:chOff x="-508" y="40717"/>
            <a:chExt cx="4245162" cy="684466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517" t="3801" r="26221" b="11149"/>
            <a:stretch/>
          </p:blipFill>
          <p:spPr>
            <a:xfrm>
              <a:off x="-508" y="40717"/>
              <a:ext cx="4245162" cy="6844667"/>
            </a:xfrm>
            <a:prstGeom prst="rect">
              <a:avLst/>
            </a:prstGeom>
          </p:spPr>
        </p:pic>
        <p:sp>
          <p:nvSpPr>
            <p:cNvPr id="7" name="Rectangle 6"/>
            <p:cNvSpPr/>
            <p:nvPr/>
          </p:nvSpPr>
          <p:spPr>
            <a:xfrm>
              <a:off x="4031940" y="1736812"/>
              <a:ext cx="212714"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95936" y="6485274"/>
            <a:ext cx="1440160" cy="400110"/>
          </a:xfrm>
          <a:prstGeom prst="rect">
            <a:avLst/>
          </a:prstGeom>
          <a:solidFill>
            <a:schemeClr val="bg1"/>
          </a:solidFill>
          <a:ln>
            <a:solidFill>
              <a:schemeClr val="bg1"/>
            </a:solidFill>
          </a:ln>
        </p:spPr>
        <p:txBody>
          <a:bodyPr wrap="square" rtlCol="0">
            <a:spAutoFit/>
          </a:bodyPr>
          <a:lstStyle/>
          <a:p>
            <a:r>
              <a:rPr lang="en-US" sz="2000" b="1" dirty="0"/>
              <a:t>(DRAFT)</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81163" t="9051" r="11260" b="81654"/>
          <a:stretch/>
        </p:blipFill>
        <p:spPr>
          <a:xfrm>
            <a:off x="4211960" y="5317817"/>
            <a:ext cx="692542" cy="1099515"/>
          </a:xfrm>
          <a:prstGeom prst="rect">
            <a:avLst/>
          </a:prstGeom>
        </p:spPr>
      </p:pic>
      <p:grpSp>
        <p:nvGrpSpPr>
          <p:cNvPr id="2" name="Group 1"/>
          <p:cNvGrpSpPr/>
          <p:nvPr/>
        </p:nvGrpSpPr>
        <p:grpSpPr>
          <a:xfrm>
            <a:off x="4499992" y="3222682"/>
            <a:ext cx="3566467" cy="651996"/>
            <a:chOff x="4979726" y="3222682"/>
            <a:chExt cx="3566467" cy="651996"/>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47317" t="89436" r="3919" b="1623"/>
            <a:stretch/>
          </p:blipFill>
          <p:spPr>
            <a:xfrm>
              <a:off x="5798474" y="3222682"/>
              <a:ext cx="2747719" cy="65199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674" t="89436" r="81469" b="1623"/>
            <a:stretch/>
          </p:blipFill>
          <p:spPr>
            <a:xfrm>
              <a:off x="4979726" y="3237857"/>
              <a:ext cx="744424" cy="62164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55130"/>
            <a:ext cx="8915400" cy="4236413"/>
          </a:xfrm>
        </p:spPr>
        <p:txBody>
          <a:bodyPr>
            <a:normAutofit lnSpcReduction="10000"/>
          </a:bodyPr>
          <a:lstStyle/>
          <a:p>
            <a:pPr>
              <a:spcAft>
                <a:spcPts val="600"/>
              </a:spcAft>
            </a:pPr>
            <a:r>
              <a:rPr lang="en-US" sz="3200" dirty="0"/>
              <a:t>Costs estimated for all CRIP projects</a:t>
            </a:r>
          </a:p>
          <a:p>
            <a:pPr>
              <a:spcAft>
                <a:spcPts val="600"/>
              </a:spcAft>
            </a:pPr>
            <a:r>
              <a:rPr lang="en-US" sz="3200" dirty="0"/>
              <a:t>Based on current year value - no escalation</a:t>
            </a:r>
          </a:p>
          <a:p>
            <a:pPr>
              <a:spcAft>
                <a:spcPts val="600"/>
              </a:spcAft>
            </a:pPr>
            <a:r>
              <a:rPr lang="en-US" sz="3200" dirty="0"/>
              <a:t>Unit prices provided by KDOT</a:t>
            </a:r>
          </a:p>
          <a:p>
            <a:pPr>
              <a:spcAft>
                <a:spcPts val="600"/>
              </a:spcAft>
            </a:pPr>
            <a:r>
              <a:rPr lang="en-US" sz="3200" dirty="0"/>
              <a:t>Incorporates more detailed estimates, where available from Phase I studies</a:t>
            </a:r>
          </a:p>
          <a:p>
            <a:pPr>
              <a:spcAft>
                <a:spcPts val="600"/>
              </a:spcAft>
            </a:pPr>
            <a:r>
              <a:rPr lang="en-US" sz="3200" dirty="0"/>
              <a:t>Project costs separated at service </a:t>
            </a:r>
            <a:br>
              <a:rPr lang="en-US" sz="3200" dirty="0"/>
            </a:br>
            <a:r>
              <a:rPr lang="en-US" sz="3200" dirty="0"/>
              <a:t>area boundaries for longer projects</a:t>
            </a:r>
          </a:p>
          <a:p>
            <a:pPr>
              <a:spcAft>
                <a:spcPts val="600"/>
              </a:spcAft>
            </a:pPr>
            <a:endParaRPr lang="en-US" sz="3200" dirty="0"/>
          </a:p>
        </p:txBody>
      </p:sp>
      <p:sp>
        <p:nvSpPr>
          <p:cNvPr id="3" name="Title 2"/>
          <p:cNvSpPr>
            <a:spLocks noGrp="1"/>
          </p:cNvSpPr>
          <p:nvPr>
            <p:ph type="title"/>
          </p:nvPr>
        </p:nvSpPr>
        <p:spPr/>
        <p:txBody>
          <a:bodyPr>
            <a:noAutofit/>
          </a:bodyPr>
          <a:lstStyle/>
          <a:p>
            <a:r>
              <a:rPr lang="en-US" sz="4000" dirty="0"/>
              <a:t>Cost Estimate Process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00" y="0"/>
            <a:ext cx="8229600" cy="1143000"/>
          </a:xfrm>
        </p:spPr>
        <p:txBody>
          <a:bodyPr/>
          <a:lstStyle/>
          <a:p>
            <a:r>
              <a:rPr lang="en-US" dirty="0"/>
              <a:t>Cost Estimate Summary</a:t>
            </a:r>
          </a:p>
        </p:txBody>
      </p:sp>
      <p:graphicFrame>
        <p:nvGraphicFramePr>
          <p:cNvPr id="8" name="Table 7"/>
          <p:cNvGraphicFramePr>
            <a:graphicFrameLocks noGrp="1"/>
          </p:cNvGraphicFramePr>
          <p:nvPr>
            <p:extLst>
              <p:ext uri="{D42A27DB-BD31-4B8C-83A1-F6EECF244321}">
                <p14:modId xmlns:p14="http://schemas.microsoft.com/office/powerpoint/2010/main" val="2310533914"/>
              </p:ext>
            </p:extLst>
          </p:nvPr>
        </p:nvGraphicFramePr>
        <p:xfrm>
          <a:off x="62499" y="1431031"/>
          <a:ext cx="9035988" cy="1476165"/>
        </p:xfrm>
        <a:graphic>
          <a:graphicData uri="http://schemas.openxmlformats.org/drawingml/2006/table">
            <a:tbl>
              <a:tblPr/>
              <a:tblGrid>
                <a:gridCol w="6876256">
                  <a:extLst>
                    <a:ext uri="{9D8B030D-6E8A-4147-A177-3AD203B41FA5}">
                      <a16:colId xmlns:a16="http://schemas.microsoft.com/office/drawing/2014/main" val="20000"/>
                    </a:ext>
                  </a:extLst>
                </a:gridCol>
                <a:gridCol w="2159732">
                  <a:extLst>
                    <a:ext uri="{9D8B030D-6E8A-4147-A177-3AD203B41FA5}">
                      <a16:colId xmlns:a16="http://schemas.microsoft.com/office/drawing/2014/main" val="20001"/>
                    </a:ext>
                  </a:extLst>
                </a:gridCol>
              </a:tblGrid>
              <a:tr h="492055">
                <a:tc>
                  <a:txBody>
                    <a:bodyPr/>
                    <a:lstStyle/>
                    <a:p>
                      <a:pPr marL="0" marR="0">
                        <a:spcBef>
                          <a:spcPts val="0"/>
                        </a:spcBef>
                        <a:spcAft>
                          <a:spcPts val="0"/>
                        </a:spcAft>
                      </a:pPr>
                      <a:r>
                        <a:rPr lang="en-US" sz="2000" b="1" dirty="0">
                          <a:solidFill>
                            <a:srgbClr val="000000"/>
                          </a:solidFill>
                          <a:latin typeface="Calibri"/>
                          <a:ea typeface="Calibri"/>
                          <a:cs typeface="Times New Roman"/>
                        </a:rPr>
                        <a:t>Total Program Cost (2016 to 2026 CRIP)</a:t>
                      </a:r>
                      <a:endParaRPr lang="en-US" sz="2000" dirty="0">
                        <a:latin typeface="Calibri"/>
                        <a:ea typeface="Calibri"/>
                        <a:cs typeface="Times New Roman"/>
                      </a:endParaRPr>
                    </a:p>
                  </a:txBody>
                  <a:tcPr marL="61830" marR="61830" marT="0" marB="0" anchor="b">
                    <a:lnL>
                      <a:noFill/>
                    </a:lnL>
                    <a:lnR>
                      <a:noFill/>
                    </a:lnR>
                    <a:lnT>
                      <a:noFill/>
                    </a:lnT>
                    <a:lnB>
                      <a:noFill/>
                    </a:lnB>
                    <a:solidFill>
                      <a:srgbClr val="FF9933"/>
                    </a:solidFill>
                  </a:tcPr>
                </a:tc>
                <a:tc>
                  <a:txBody>
                    <a:bodyPr/>
                    <a:lstStyle/>
                    <a:p>
                      <a:pPr marL="0" marR="0" algn="r">
                        <a:spcBef>
                          <a:spcPts val="0"/>
                        </a:spcBef>
                        <a:spcAft>
                          <a:spcPts val="0"/>
                        </a:spcAft>
                      </a:pPr>
                      <a:r>
                        <a:rPr lang="en-US" sz="2000" dirty="0">
                          <a:latin typeface="Calibri"/>
                          <a:ea typeface="Calibri"/>
                          <a:cs typeface="Times New Roman"/>
                        </a:rPr>
                        <a:t>$996,080,000</a:t>
                      </a:r>
                    </a:p>
                  </a:txBody>
                  <a:tcPr marL="61830" marR="61830" marT="0" marB="0" anchor="ctr">
                    <a:lnL>
                      <a:noFill/>
                    </a:lnL>
                    <a:lnR>
                      <a:noFill/>
                    </a:lnR>
                    <a:lnT>
                      <a:noFill/>
                    </a:lnT>
                    <a:lnB>
                      <a:noFill/>
                    </a:lnB>
                    <a:solidFill>
                      <a:srgbClr val="FF9933"/>
                    </a:solidFill>
                  </a:tcPr>
                </a:tc>
                <a:extLst>
                  <a:ext uri="{0D108BD9-81ED-4DB2-BD59-A6C34878D82A}">
                    <a16:rowId xmlns:a16="http://schemas.microsoft.com/office/drawing/2014/main" val="10000"/>
                  </a:ext>
                </a:extLst>
              </a:tr>
              <a:tr h="492055">
                <a:tc>
                  <a:txBody>
                    <a:bodyPr/>
                    <a:lstStyle/>
                    <a:p>
                      <a:pPr marL="0" marR="0">
                        <a:spcBef>
                          <a:spcPts val="0"/>
                        </a:spcBef>
                        <a:spcAft>
                          <a:spcPts val="0"/>
                        </a:spcAft>
                      </a:pPr>
                      <a:r>
                        <a:rPr lang="en-US" sz="2000" b="1" dirty="0">
                          <a:solidFill>
                            <a:srgbClr val="000000"/>
                          </a:solidFill>
                          <a:latin typeface="Calibri"/>
                          <a:ea typeface="Calibri"/>
                          <a:cs typeface="Times New Roman"/>
                        </a:rPr>
                        <a:t>Total IF Eligible Program Cost (2016 to 2026 CRIP)</a:t>
                      </a:r>
                      <a:endParaRPr lang="en-US" sz="2000" dirty="0">
                        <a:latin typeface="Calibri"/>
                        <a:ea typeface="Calibri"/>
                        <a:cs typeface="Times New Roman"/>
                      </a:endParaRPr>
                    </a:p>
                  </a:txBody>
                  <a:tcPr marL="61830" marR="61830" marT="0" marB="0" anchor="b">
                    <a:lnL>
                      <a:noFill/>
                    </a:lnL>
                    <a:lnR>
                      <a:noFill/>
                    </a:lnR>
                    <a:lnT>
                      <a:noFill/>
                    </a:lnT>
                    <a:lnB>
                      <a:noFill/>
                    </a:lnB>
                    <a:solidFill>
                      <a:srgbClr val="FF9933"/>
                    </a:solidFill>
                  </a:tcPr>
                </a:tc>
                <a:tc>
                  <a:txBody>
                    <a:bodyPr/>
                    <a:lstStyle/>
                    <a:p>
                      <a:pPr marL="0" marR="0" algn="r">
                        <a:spcBef>
                          <a:spcPts val="0"/>
                        </a:spcBef>
                        <a:spcAft>
                          <a:spcPts val="0"/>
                        </a:spcAft>
                      </a:pPr>
                      <a:r>
                        <a:rPr lang="en-US" sz="2000" dirty="0">
                          <a:latin typeface="Calibri"/>
                          <a:ea typeface="Calibri"/>
                          <a:cs typeface="Times New Roman"/>
                        </a:rPr>
                        <a:t>$940,280,000</a:t>
                      </a:r>
                    </a:p>
                  </a:txBody>
                  <a:tcPr marL="61830" marR="61830" marT="0" marB="0" anchor="ctr">
                    <a:lnL>
                      <a:noFill/>
                    </a:lnL>
                    <a:lnR>
                      <a:noFill/>
                    </a:lnR>
                    <a:lnT>
                      <a:noFill/>
                    </a:lnT>
                    <a:lnB>
                      <a:noFill/>
                    </a:lnB>
                    <a:solidFill>
                      <a:srgbClr val="FF9933"/>
                    </a:solidFill>
                  </a:tcPr>
                </a:tc>
                <a:extLst>
                  <a:ext uri="{0D108BD9-81ED-4DB2-BD59-A6C34878D82A}">
                    <a16:rowId xmlns:a16="http://schemas.microsoft.com/office/drawing/2014/main" val="10001"/>
                  </a:ext>
                </a:extLst>
              </a:tr>
              <a:tr h="492055">
                <a:tc>
                  <a:txBody>
                    <a:bodyPr/>
                    <a:lstStyle/>
                    <a:p>
                      <a:pPr marL="0" marR="0">
                        <a:spcBef>
                          <a:spcPts val="0"/>
                        </a:spcBef>
                        <a:spcAft>
                          <a:spcPts val="0"/>
                        </a:spcAft>
                      </a:pPr>
                      <a:r>
                        <a:rPr lang="en-US" sz="2000" b="1" dirty="0">
                          <a:solidFill>
                            <a:srgbClr val="000000"/>
                          </a:solidFill>
                          <a:latin typeface="Calibri"/>
                          <a:ea typeface="Calibri"/>
                          <a:cs typeface="Times New Roman"/>
                        </a:rPr>
                        <a:t>Expected Revenue (2017-2026)</a:t>
                      </a:r>
                      <a:endParaRPr lang="en-US" sz="2000" dirty="0">
                        <a:latin typeface="Calibri"/>
                        <a:ea typeface="Calibri"/>
                        <a:cs typeface="Times New Roman"/>
                      </a:endParaRPr>
                    </a:p>
                  </a:txBody>
                  <a:tcPr marL="61830" marR="61830" marT="0" marB="0" anchor="b">
                    <a:lnL>
                      <a:noFill/>
                    </a:lnL>
                    <a:lnR>
                      <a:noFill/>
                    </a:lnR>
                    <a:lnT>
                      <a:noFill/>
                    </a:lnT>
                    <a:lnB>
                      <a:noFill/>
                    </a:lnB>
                    <a:solidFill>
                      <a:srgbClr val="FF9933"/>
                    </a:solidFill>
                  </a:tcPr>
                </a:tc>
                <a:tc>
                  <a:txBody>
                    <a:bodyPr/>
                    <a:lstStyle/>
                    <a:p>
                      <a:pPr marL="0" marR="0" algn="r">
                        <a:spcBef>
                          <a:spcPts val="0"/>
                        </a:spcBef>
                        <a:spcAft>
                          <a:spcPts val="0"/>
                        </a:spcAft>
                      </a:pPr>
                      <a:r>
                        <a:rPr lang="en-US" sz="2000" dirty="0">
                          <a:latin typeface="Calibri"/>
                          <a:ea typeface="Calibri"/>
                          <a:cs typeface="Times New Roman"/>
                        </a:rPr>
                        <a:t>$452,324,290 </a:t>
                      </a:r>
                    </a:p>
                  </a:txBody>
                  <a:tcPr marL="61830" marR="61830" marT="0" marB="0" anchor="ctr">
                    <a:lnL>
                      <a:noFill/>
                    </a:lnL>
                    <a:lnR>
                      <a:noFill/>
                    </a:lnR>
                    <a:lnT>
                      <a:noFill/>
                    </a:lnT>
                    <a:lnB>
                      <a:noFill/>
                    </a:lnB>
                    <a:solidFill>
                      <a:srgbClr val="FF9933"/>
                    </a:solidFill>
                  </a:tcPr>
                </a:tc>
                <a:extLst>
                  <a:ext uri="{0D108BD9-81ED-4DB2-BD59-A6C34878D82A}">
                    <a16:rowId xmlns:a16="http://schemas.microsoft.com/office/drawing/2014/main" val="10002"/>
                  </a:ext>
                </a:extLst>
              </a:tr>
            </a:tbl>
          </a:graphicData>
        </a:graphic>
      </p:graphicFrame>
      <p:sp>
        <p:nvSpPr>
          <p:cNvPr id="4" name="Title 2"/>
          <p:cNvSpPr txBox="1">
            <a:spLocks/>
          </p:cNvSpPr>
          <p:nvPr/>
        </p:nvSpPr>
        <p:spPr>
          <a:xfrm>
            <a:off x="62499" y="1070992"/>
            <a:ext cx="9035988" cy="468052"/>
          </a:xfrm>
          <a:prstGeom prst="rect">
            <a:avLst/>
          </a:prstGeom>
          <a:solidFill>
            <a:srgbClr val="FF9933"/>
          </a:solidFill>
          <a:ln>
            <a:solidFill>
              <a:schemeClr val="tx1"/>
            </a:solidFill>
          </a:ln>
        </p:spPr>
        <p:txBody>
          <a:bodyPr vert="horz" rtlCol="0" anchor="b">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a:solidFill>
                  <a:srgbClr val="002060"/>
                </a:solidFill>
              </a:rPr>
              <a:t>Draft Cost Estimate IF Program Update (2016-2026)</a:t>
            </a:r>
          </a:p>
        </p:txBody>
      </p:sp>
      <p:graphicFrame>
        <p:nvGraphicFramePr>
          <p:cNvPr id="6" name="Table 5"/>
          <p:cNvGraphicFramePr>
            <a:graphicFrameLocks noGrp="1"/>
          </p:cNvGraphicFramePr>
          <p:nvPr>
            <p:extLst>
              <p:ext uri="{D42A27DB-BD31-4B8C-83A1-F6EECF244321}">
                <p14:modId xmlns:p14="http://schemas.microsoft.com/office/powerpoint/2010/main" val="1896430053"/>
              </p:ext>
            </p:extLst>
          </p:nvPr>
        </p:nvGraphicFramePr>
        <p:xfrm>
          <a:off x="71500" y="3501008"/>
          <a:ext cx="9035988" cy="1476165"/>
        </p:xfrm>
        <a:graphic>
          <a:graphicData uri="http://schemas.openxmlformats.org/drawingml/2006/table">
            <a:tbl>
              <a:tblPr/>
              <a:tblGrid>
                <a:gridCol w="6876256">
                  <a:extLst>
                    <a:ext uri="{9D8B030D-6E8A-4147-A177-3AD203B41FA5}">
                      <a16:colId xmlns:a16="http://schemas.microsoft.com/office/drawing/2014/main" val="20000"/>
                    </a:ext>
                  </a:extLst>
                </a:gridCol>
                <a:gridCol w="2159732">
                  <a:extLst>
                    <a:ext uri="{9D8B030D-6E8A-4147-A177-3AD203B41FA5}">
                      <a16:colId xmlns:a16="http://schemas.microsoft.com/office/drawing/2014/main" val="20001"/>
                    </a:ext>
                  </a:extLst>
                </a:gridCol>
              </a:tblGrid>
              <a:tr h="492055">
                <a:tc>
                  <a:txBody>
                    <a:bodyPr/>
                    <a:lstStyle/>
                    <a:p>
                      <a:pPr marL="0" marR="0">
                        <a:spcBef>
                          <a:spcPts val="0"/>
                        </a:spcBef>
                        <a:spcAft>
                          <a:spcPts val="0"/>
                        </a:spcAft>
                      </a:pPr>
                      <a:r>
                        <a:rPr lang="en-US" sz="2000" b="1" dirty="0">
                          <a:solidFill>
                            <a:schemeClr val="tx1"/>
                          </a:solidFill>
                          <a:latin typeface="Calibri"/>
                          <a:ea typeface="Calibri"/>
                          <a:cs typeface="Times New Roman"/>
                        </a:rPr>
                        <a:t>Total Program Cost (2011 to 2021 CRIP)</a:t>
                      </a:r>
                      <a:endParaRPr lang="en-US" sz="2000" dirty="0">
                        <a:solidFill>
                          <a:schemeClr val="tx1"/>
                        </a:solidFill>
                        <a:latin typeface="Calibri"/>
                        <a:ea typeface="Calibri"/>
                        <a:cs typeface="Times New Roman"/>
                      </a:endParaRPr>
                    </a:p>
                  </a:txBody>
                  <a:tcPr marL="61830" marR="6183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00B0F0"/>
                    </a:solidFill>
                  </a:tcPr>
                </a:tc>
                <a:tc>
                  <a:txBody>
                    <a:bodyPr/>
                    <a:lstStyle/>
                    <a:p>
                      <a:pPr marL="0" marR="0" algn="r">
                        <a:spcBef>
                          <a:spcPts val="0"/>
                        </a:spcBef>
                        <a:spcAft>
                          <a:spcPts val="0"/>
                        </a:spcAft>
                      </a:pPr>
                      <a:r>
                        <a:rPr lang="en-US" sz="2000" dirty="0">
                          <a:solidFill>
                            <a:schemeClr val="tx1"/>
                          </a:solidFill>
                          <a:latin typeface="Calibri"/>
                          <a:ea typeface="Calibri"/>
                          <a:cs typeface="Times New Roman"/>
                        </a:rPr>
                        <a:t>$1,011,680,000</a:t>
                      </a:r>
                    </a:p>
                  </a:txBody>
                  <a:tcPr marL="61830" marR="6183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00B0F0"/>
                    </a:solidFill>
                  </a:tcPr>
                </a:tc>
                <a:extLst>
                  <a:ext uri="{0D108BD9-81ED-4DB2-BD59-A6C34878D82A}">
                    <a16:rowId xmlns:a16="http://schemas.microsoft.com/office/drawing/2014/main" val="10000"/>
                  </a:ext>
                </a:extLst>
              </a:tr>
              <a:tr h="492055">
                <a:tc>
                  <a:txBody>
                    <a:bodyPr/>
                    <a:lstStyle/>
                    <a:p>
                      <a:pPr marL="0" marR="0">
                        <a:spcBef>
                          <a:spcPts val="0"/>
                        </a:spcBef>
                        <a:spcAft>
                          <a:spcPts val="0"/>
                        </a:spcAft>
                      </a:pPr>
                      <a:r>
                        <a:rPr lang="en-US" sz="2000" b="1" dirty="0">
                          <a:solidFill>
                            <a:schemeClr val="tx1"/>
                          </a:solidFill>
                          <a:latin typeface="Calibri"/>
                          <a:ea typeface="Calibri"/>
                          <a:cs typeface="Times New Roman"/>
                        </a:rPr>
                        <a:t>Total IF Eligible Program Cost (2011 to 2021 CRIP)</a:t>
                      </a:r>
                      <a:endParaRPr lang="en-US" sz="2000" dirty="0">
                        <a:solidFill>
                          <a:schemeClr val="tx1"/>
                        </a:solidFill>
                        <a:latin typeface="Calibri"/>
                        <a:ea typeface="Calibri"/>
                        <a:cs typeface="Times New Roman"/>
                      </a:endParaRPr>
                    </a:p>
                  </a:txBody>
                  <a:tcPr marL="61830" marR="61830" marT="0" marB="0" anchor="b">
                    <a:lnL w="12700" cap="flat" cmpd="sng" algn="ctr">
                      <a:noFill/>
                      <a:prstDash val="solid"/>
                      <a:round/>
                      <a:headEnd type="none" w="med" len="med"/>
                      <a:tailEnd type="none" w="med" len="med"/>
                    </a:lnL>
                    <a:lnR>
                      <a:noFill/>
                    </a:lnR>
                    <a:lnT>
                      <a:noFill/>
                    </a:lnT>
                    <a:lnB>
                      <a:noFill/>
                    </a:lnB>
                    <a:solidFill>
                      <a:srgbClr val="00B0F0"/>
                    </a:solidFill>
                  </a:tcPr>
                </a:tc>
                <a:tc>
                  <a:txBody>
                    <a:bodyPr/>
                    <a:lstStyle/>
                    <a:p>
                      <a:pPr marL="0" marR="0" algn="r">
                        <a:spcBef>
                          <a:spcPts val="0"/>
                        </a:spcBef>
                        <a:spcAft>
                          <a:spcPts val="0"/>
                        </a:spcAft>
                      </a:pPr>
                      <a:r>
                        <a:rPr lang="en-US" sz="2000" dirty="0">
                          <a:solidFill>
                            <a:schemeClr val="tx1"/>
                          </a:solidFill>
                          <a:latin typeface="Calibri"/>
                          <a:ea typeface="Calibri"/>
                          <a:cs typeface="Times New Roman"/>
                        </a:rPr>
                        <a:t>$942,400,000</a:t>
                      </a:r>
                    </a:p>
                  </a:txBody>
                  <a:tcPr marL="61830" marR="61830" marT="0" marB="0" anchor="ctr">
                    <a:lnL>
                      <a:noFill/>
                    </a:lnL>
                    <a:lnR w="12700" cap="flat" cmpd="sng" algn="ctr">
                      <a:no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0001"/>
                  </a:ext>
                </a:extLst>
              </a:tr>
              <a:tr h="492055">
                <a:tc>
                  <a:txBody>
                    <a:bodyPr/>
                    <a:lstStyle/>
                    <a:p>
                      <a:pPr marL="0" marR="0">
                        <a:spcBef>
                          <a:spcPts val="0"/>
                        </a:spcBef>
                        <a:spcAft>
                          <a:spcPts val="0"/>
                        </a:spcAft>
                      </a:pPr>
                      <a:r>
                        <a:rPr lang="en-US" sz="2000" b="1" dirty="0">
                          <a:solidFill>
                            <a:schemeClr val="tx1"/>
                          </a:solidFill>
                          <a:latin typeface="Calibri"/>
                          <a:ea typeface="Calibri"/>
                          <a:cs typeface="Times New Roman"/>
                        </a:rPr>
                        <a:t>Expected Revenue (2011-2021)</a:t>
                      </a:r>
                      <a:endParaRPr lang="en-US" sz="2000" dirty="0">
                        <a:solidFill>
                          <a:schemeClr val="tx1"/>
                        </a:solidFill>
                        <a:latin typeface="Calibri"/>
                        <a:ea typeface="Calibri"/>
                        <a:cs typeface="Times New Roman"/>
                      </a:endParaRPr>
                    </a:p>
                  </a:txBody>
                  <a:tcPr marL="61830" marR="61830" marT="0"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00B0F0"/>
                    </a:solidFill>
                  </a:tcPr>
                </a:tc>
                <a:tc>
                  <a:txBody>
                    <a:bodyPr/>
                    <a:lstStyle/>
                    <a:p>
                      <a:pPr marL="0" marR="0" algn="r">
                        <a:spcBef>
                          <a:spcPts val="0"/>
                        </a:spcBef>
                        <a:spcAft>
                          <a:spcPts val="0"/>
                        </a:spcAft>
                      </a:pPr>
                      <a:r>
                        <a:rPr lang="en-US" sz="2000" dirty="0">
                          <a:solidFill>
                            <a:schemeClr val="tx1"/>
                          </a:solidFill>
                          <a:latin typeface="Calibri"/>
                          <a:ea typeface="Calibri"/>
                          <a:cs typeface="Times New Roman"/>
                        </a:rPr>
                        <a:t>$371,950,000 </a:t>
                      </a:r>
                    </a:p>
                  </a:txBody>
                  <a:tcPr marL="61830" marR="6183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bl>
          </a:graphicData>
        </a:graphic>
      </p:graphicFrame>
      <p:sp>
        <p:nvSpPr>
          <p:cNvPr id="7" name="Title 2"/>
          <p:cNvSpPr txBox="1">
            <a:spLocks/>
          </p:cNvSpPr>
          <p:nvPr/>
        </p:nvSpPr>
        <p:spPr>
          <a:xfrm>
            <a:off x="71500" y="3104964"/>
            <a:ext cx="9035988" cy="468052"/>
          </a:xfrm>
          <a:prstGeom prst="rect">
            <a:avLst/>
          </a:prstGeom>
          <a:solidFill>
            <a:srgbClr val="00B0F0"/>
          </a:solidFill>
          <a:ln>
            <a:solidFill>
              <a:schemeClr val="tx1"/>
            </a:solidFill>
          </a:ln>
        </p:spPr>
        <p:txBody>
          <a:bodyPr vert="horz" rtlCol="0" anchor="b">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a:solidFill>
                  <a:srgbClr val="002060"/>
                </a:solidFill>
              </a:rPr>
              <a:t>Current IF Program Cost Estimates (2011-2021)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08" y="152636"/>
            <a:ext cx="8229600" cy="576064"/>
          </a:xfrm>
        </p:spPr>
        <p:txBody>
          <a:bodyPr>
            <a:normAutofit fontScale="90000"/>
          </a:bodyPr>
          <a:lstStyle/>
          <a:p>
            <a:r>
              <a:rPr lang="en-US" dirty="0"/>
              <a:t>Cost Per Trip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6760118"/>
              </p:ext>
            </p:extLst>
          </p:nvPr>
        </p:nvGraphicFramePr>
        <p:xfrm>
          <a:off x="204810" y="4611496"/>
          <a:ext cx="8784976" cy="2246504"/>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196244">
                  <a:extLst>
                    <a:ext uri="{9D8B030D-6E8A-4147-A177-3AD203B41FA5}">
                      <a16:colId xmlns:a16="http://schemas.microsoft.com/office/drawing/2014/main" val="20003"/>
                    </a:ext>
                  </a:extLst>
                </a:gridCol>
              </a:tblGrid>
              <a:tr h="669624">
                <a:tc>
                  <a:txBody>
                    <a:bodyPr/>
                    <a:lstStyle/>
                    <a:p>
                      <a:pPr algn="ctr" fontAlgn="b"/>
                      <a:r>
                        <a:rPr lang="en-US" sz="2000" b="1" i="0" u="none" strike="noStrike" dirty="0">
                          <a:solidFill>
                            <a:schemeClr val="bg1"/>
                          </a:solidFill>
                          <a:latin typeface="Calibri"/>
                        </a:rPr>
                        <a:t>Service Area</a:t>
                      </a:r>
                    </a:p>
                  </a:txBody>
                  <a:tcPr marL="9525" marR="9525" marT="9525" marB="0" anchor="b"/>
                </a:tc>
                <a:tc>
                  <a:txBody>
                    <a:bodyPr/>
                    <a:lstStyle/>
                    <a:p>
                      <a:pPr algn="ctr" fontAlgn="b"/>
                      <a:r>
                        <a:rPr lang="en-US" sz="2000" b="1" i="0" u="none" strike="noStrike" dirty="0">
                          <a:solidFill>
                            <a:schemeClr val="bg1"/>
                          </a:solidFill>
                          <a:latin typeface="Calibri"/>
                        </a:rPr>
                        <a:t>New Trips</a:t>
                      </a:r>
                    </a:p>
                  </a:txBody>
                  <a:tcPr marL="9525" marR="9525" marT="9525" marB="0" anchor="b"/>
                </a:tc>
                <a:tc>
                  <a:txBody>
                    <a:bodyPr/>
                    <a:lstStyle/>
                    <a:p>
                      <a:pPr algn="ctr" fontAlgn="b"/>
                      <a:r>
                        <a:rPr lang="en-US" sz="2000" b="1" i="0" u="none" strike="noStrike" dirty="0">
                          <a:solidFill>
                            <a:schemeClr val="bg1"/>
                          </a:solidFill>
                          <a:latin typeface="Calibri"/>
                        </a:rPr>
                        <a:t>Cost of Eligible Projects</a:t>
                      </a:r>
                    </a:p>
                  </a:txBody>
                  <a:tcPr marL="9525" marR="9525" marT="9525" marB="0" anchor="b"/>
                </a:tc>
                <a:tc>
                  <a:txBody>
                    <a:bodyPr/>
                    <a:lstStyle/>
                    <a:p>
                      <a:pPr algn="ctr" fontAlgn="b"/>
                      <a:r>
                        <a:rPr lang="en-US" sz="2000" b="1" i="0" u="none" strike="noStrike" dirty="0">
                          <a:solidFill>
                            <a:schemeClr val="bg1"/>
                          </a:solidFill>
                          <a:latin typeface="Calibri"/>
                        </a:rPr>
                        <a:t>Cost per Trip</a:t>
                      </a:r>
                    </a:p>
                  </a:txBody>
                  <a:tcPr marL="9525" marR="9525" marT="9525" marB="0" anchor="b"/>
                </a:tc>
                <a:extLst>
                  <a:ext uri="{0D108BD9-81ED-4DB2-BD59-A6C34878D82A}">
                    <a16:rowId xmlns:a16="http://schemas.microsoft.com/office/drawing/2014/main" val="10000"/>
                  </a:ext>
                </a:extLst>
              </a:tr>
              <a:tr h="394220">
                <a:tc>
                  <a:txBody>
                    <a:bodyPr/>
                    <a:lstStyle/>
                    <a:p>
                      <a:pPr algn="ctr" fontAlgn="b"/>
                      <a:r>
                        <a:rPr lang="en-US" sz="1800" b="0" i="0" u="none" strike="noStrike" dirty="0">
                          <a:solidFill>
                            <a:srgbClr val="000000"/>
                          </a:solidFill>
                          <a:latin typeface="Calibri"/>
                        </a:rPr>
                        <a:t>North Service Area</a:t>
                      </a:r>
                    </a:p>
                  </a:txBody>
                  <a:tcPr marL="9525" marR="9525" marT="9525" marB="0" anchor="b"/>
                </a:tc>
                <a:tc>
                  <a:txBody>
                    <a:bodyPr/>
                    <a:lstStyle/>
                    <a:p>
                      <a:pPr algn="ctr" fontAlgn="b"/>
                      <a:r>
                        <a:rPr lang="en-US" sz="1800" b="0" i="0" u="none" strike="noStrike" dirty="0">
                          <a:solidFill>
                            <a:srgbClr val="000000"/>
                          </a:solidFill>
                          <a:latin typeface="Calibri"/>
                        </a:rPr>
                        <a:t>130,266</a:t>
                      </a:r>
                    </a:p>
                  </a:txBody>
                  <a:tcPr marL="9525" marR="9525" marT="9525" marB="0" anchor="b"/>
                </a:tc>
                <a:tc>
                  <a:txBody>
                    <a:bodyPr/>
                    <a:lstStyle/>
                    <a:p>
                      <a:pPr algn="ctr" fontAlgn="b"/>
                      <a:r>
                        <a:rPr lang="en-US" sz="1800" b="0" i="0" u="none" strike="noStrike" dirty="0">
                          <a:solidFill>
                            <a:srgbClr val="000000"/>
                          </a:solidFill>
                          <a:latin typeface="Calibri"/>
                        </a:rPr>
                        <a:t>$474,100,000</a:t>
                      </a:r>
                    </a:p>
                  </a:txBody>
                  <a:tcPr marL="9525" marR="9525" marT="9525" marB="0" anchor="b"/>
                </a:tc>
                <a:tc>
                  <a:txBody>
                    <a:bodyPr/>
                    <a:lstStyle/>
                    <a:p>
                      <a:pPr algn="ctr" fontAlgn="b"/>
                      <a:r>
                        <a:rPr lang="en-US" sz="1800" b="0" i="0" u="none" strike="noStrike" dirty="0">
                          <a:solidFill>
                            <a:srgbClr val="000000"/>
                          </a:solidFill>
                          <a:latin typeface="Calibri"/>
                        </a:rPr>
                        <a:t>$3,639</a:t>
                      </a:r>
                    </a:p>
                  </a:txBody>
                  <a:tcPr marL="9525" marR="9525" marT="9525" marB="0" anchor="b"/>
                </a:tc>
                <a:extLst>
                  <a:ext uri="{0D108BD9-81ED-4DB2-BD59-A6C34878D82A}">
                    <a16:rowId xmlns:a16="http://schemas.microsoft.com/office/drawing/2014/main" val="10001"/>
                  </a:ext>
                </a:extLst>
              </a:tr>
              <a:tr h="394220">
                <a:tc>
                  <a:txBody>
                    <a:bodyPr/>
                    <a:lstStyle/>
                    <a:p>
                      <a:pPr algn="ctr" fontAlgn="b"/>
                      <a:r>
                        <a:rPr lang="en-US" sz="1800" b="0" i="0" u="none" strike="noStrike">
                          <a:solidFill>
                            <a:srgbClr val="000000"/>
                          </a:solidFill>
                          <a:latin typeface="Calibri"/>
                        </a:rPr>
                        <a:t>Central Service Area</a:t>
                      </a:r>
                    </a:p>
                  </a:txBody>
                  <a:tcPr marL="9525" marR="9525" marT="9525" marB="0" anchor="b"/>
                </a:tc>
                <a:tc>
                  <a:txBody>
                    <a:bodyPr/>
                    <a:lstStyle/>
                    <a:p>
                      <a:pPr algn="ctr" fontAlgn="b"/>
                      <a:r>
                        <a:rPr lang="en-US" sz="1800" b="0" i="0" u="none" strike="noStrike">
                          <a:solidFill>
                            <a:srgbClr val="000000"/>
                          </a:solidFill>
                          <a:latin typeface="Calibri"/>
                        </a:rPr>
                        <a:t>39,569</a:t>
                      </a:r>
                    </a:p>
                  </a:txBody>
                  <a:tcPr marL="9525" marR="9525" marT="9525" marB="0" anchor="b"/>
                </a:tc>
                <a:tc>
                  <a:txBody>
                    <a:bodyPr/>
                    <a:lstStyle/>
                    <a:p>
                      <a:pPr algn="ctr" fontAlgn="b"/>
                      <a:r>
                        <a:rPr lang="en-US" sz="1800" b="0" i="0" u="none" strike="noStrike" dirty="0">
                          <a:solidFill>
                            <a:srgbClr val="000000"/>
                          </a:solidFill>
                          <a:latin typeface="Calibri"/>
                        </a:rPr>
                        <a:t>$144,300,000</a:t>
                      </a:r>
                    </a:p>
                  </a:txBody>
                  <a:tcPr marL="9525" marR="9525" marT="9525" marB="0" anchor="b"/>
                </a:tc>
                <a:tc>
                  <a:txBody>
                    <a:bodyPr/>
                    <a:lstStyle/>
                    <a:p>
                      <a:pPr algn="ctr" fontAlgn="b"/>
                      <a:r>
                        <a:rPr lang="en-US" sz="1800" b="0" i="0" u="none" strike="noStrike" dirty="0">
                          <a:solidFill>
                            <a:srgbClr val="000000"/>
                          </a:solidFill>
                          <a:latin typeface="Calibri"/>
                        </a:rPr>
                        <a:t>$3,647</a:t>
                      </a:r>
                    </a:p>
                  </a:txBody>
                  <a:tcPr marL="9525" marR="9525" marT="9525" marB="0" anchor="b"/>
                </a:tc>
                <a:extLst>
                  <a:ext uri="{0D108BD9-81ED-4DB2-BD59-A6C34878D82A}">
                    <a16:rowId xmlns:a16="http://schemas.microsoft.com/office/drawing/2014/main" val="10002"/>
                  </a:ext>
                </a:extLst>
              </a:tr>
              <a:tr h="394220">
                <a:tc>
                  <a:txBody>
                    <a:bodyPr/>
                    <a:lstStyle/>
                    <a:p>
                      <a:pPr algn="ctr" fontAlgn="b"/>
                      <a:r>
                        <a:rPr lang="en-US" sz="1800" b="0" i="0" u="none" strike="noStrike">
                          <a:solidFill>
                            <a:srgbClr val="000000"/>
                          </a:solidFill>
                          <a:latin typeface="Calibri"/>
                        </a:rPr>
                        <a:t>South Service Area</a:t>
                      </a:r>
                    </a:p>
                  </a:txBody>
                  <a:tcPr marL="9525" marR="9525" marT="9525" marB="0" anchor="b"/>
                </a:tc>
                <a:tc>
                  <a:txBody>
                    <a:bodyPr/>
                    <a:lstStyle/>
                    <a:p>
                      <a:pPr algn="ctr" fontAlgn="b"/>
                      <a:r>
                        <a:rPr lang="en-US" sz="1800" b="0" i="0" u="none" strike="noStrike">
                          <a:solidFill>
                            <a:srgbClr val="000000"/>
                          </a:solidFill>
                          <a:latin typeface="Calibri"/>
                        </a:rPr>
                        <a:t>89,139</a:t>
                      </a:r>
                    </a:p>
                  </a:txBody>
                  <a:tcPr marL="9525" marR="9525" marT="9525" marB="0" anchor="b"/>
                </a:tc>
                <a:tc>
                  <a:txBody>
                    <a:bodyPr/>
                    <a:lstStyle/>
                    <a:p>
                      <a:pPr algn="ctr" fontAlgn="b"/>
                      <a:r>
                        <a:rPr lang="en-US" sz="1800" b="0" i="0" u="none" strike="noStrike" dirty="0">
                          <a:solidFill>
                            <a:srgbClr val="000000"/>
                          </a:solidFill>
                          <a:latin typeface="Calibri"/>
                        </a:rPr>
                        <a:t>$324,000,000</a:t>
                      </a:r>
                    </a:p>
                  </a:txBody>
                  <a:tcPr marL="9525" marR="9525" marT="9525" marB="0" anchor="b"/>
                </a:tc>
                <a:tc>
                  <a:txBody>
                    <a:bodyPr/>
                    <a:lstStyle/>
                    <a:p>
                      <a:pPr algn="ctr" fontAlgn="b"/>
                      <a:r>
                        <a:rPr lang="en-US" sz="1800" b="0" i="0" u="none" strike="noStrike" dirty="0">
                          <a:solidFill>
                            <a:srgbClr val="000000"/>
                          </a:solidFill>
                          <a:latin typeface="Calibri"/>
                        </a:rPr>
                        <a:t>$3,635</a:t>
                      </a:r>
                    </a:p>
                  </a:txBody>
                  <a:tcPr marL="9525" marR="9525" marT="9525" marB="0" anchor="b"/>
                </a:tc>
                <a:extLst>
                  <a:ext uri="{0D108BD9-81ED-4DB2-BD59-A6C34878D82A}">
                    <a16:rowId xmlns:a16="http://schemas.microsoft.com/office/drawing/2014/main" val="10003"/>
                  </a:ext>
                </a:extLst>
              </a:tr>
              <a:tr h="394220">
                <a:tc>
                  <a:txBody>
                    <a:bodyPr/>
                    <a:lstStyle/>
                    <a:p>
                      <a:pPr algn="ctr" fontAlgn="b"/>
                      <a:r>
                        <a:rPr lang="en-US" sz="1800" b="1" i="0" u="none" strike="noStrike" dirty="0">
                          <a:solidFill>
                            <a:srgbClr val="000000"/>
                          </a:solidFill>
                          <a:latin typeface="Calibri"/>
                        </a:rPr>
                        <a:t>County-wide</a:t>
                      </a:r>
                    </a:p>
                  </a:txBody>
                  <a:tcPr marL="9525" marR="9525" marT="9525" marB="0" anchor="b"/>
                </a:tc>
                <a:tc>
                  <a:txBody>
                    <a:bodyPr/>
                    <a:lstStyle/>
                    <a:p>
                      <a:pPr algn="ctr" fontAlgn="b"/>
                      <a:r>
                        <a:rPr lang="en-US" sz="1800" b="1" i="0" u="none" strike="noStrike" dirty="0">
                          <a:solidFill>
                            <a:srgbClr val="000000"/>
                          </a:solidFill>
                          <a:latin typeface="Calibri"/>
                        </a:rPr>
                        <a:t>258,974</a:t>
                      </a:r>
                    </a:p>
                  </a:txBody>
                  <a:tcPr marL="9525" marR="9525" marT="9525" marB="0" anchor="b"/>
                </a:tc>
                <a:tc>
                  <a:txBody>
                    <a:bodyPr/>
                    <a:lstStyle/>
                    <a:p>
                      <a:pPr algn="ctr" fontAlgn="b"/>
                      <a:r>
                        <a:rPr lang="en-US" sz="1800" b="1" i="0" u="none" strike="noStrike" dirty="0">
                          <a:solidFill>
                            <a:srgbClr val="000000"/>
                          </a:solidFill>
                          <a:latin typeface="Calibri"/>
                        </a:rPr>
                        <a:t>$942,400,000</a:t>
                      </a:r>
                    </a:p>
                  </a:txBody>
                  <a:tcPr marL="9525" marR="9525" marT="9525" marB="0" anchor="b"/>
                </a:tc>
                <a:tc>
                  <a:txBody>
                    <a:bodyPr/>
                    <a:lstStyle/>
                    <a:p>
                      <a:pPr algn="ctr" fontAlgn="b"/>
                      <a:r>
                        <a:rPr lang="en-US" sz="1800" b="1" i="0" u="none" strike="noStrike" dirty="0">
                          <a:solidFill>
                            <a:srgbClr val="000000"/>
                          </a:solidFill>
                          <a:latin typeface="Calibri"/>
                        </a:rPr>
                        <a:t>$3,639</a:t>
                      </a:r>
                    </a:p>
                  </a:txBody>
                  <a:tcPr marL="9525" marR="9525" marT="9525" marB="0" anchor="b"/>
                </a:tc>
                <a:extLst>
                  <a:ext uri="{0D108BD9-81ED-4DB2-BD59-A6C34878D82A}">
                    <a16:rowId xmlns:a16="http://schemas.microsoft.com/office/drawing/2014/main" val="10004"/>
                  </a:ext>
                </a:extLst>
              </a:tr>
            </a:tbl>
          </a:graphicData>
        </a:graphic>
      </p:graphicFrame>
      <p:sp>
        <p:nvSpPr>
          <p:cNvPr id="4" name="Title 2"/>
          <p:cNvSpPr txBox="1">
            <a:spLocks/>
          </p:cNvSpPr>
          <p:nvPr/>
        </p:nvSpPr>
        <p:spPr>
          <a:xfrm>
            <a:off x="205499" y="4153852"/>
            <a:ext cx="8783960" cy="468052"/>
          </a:xfrm>
          <a:prstGeom prst="rect">
            <a:avLst/>
          </a:prstGeom>
          <a:solidFill>
            <a:srgbClr val="00B0F0"/>
          </a:solidFill>
          <a:ln>
            <a:noFill/>
          </a:ln>
        </p:spPr>
        <p:txBody>
          <a:bodyPr vert="horz" rtlCol="0" anchor="b">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a:solidFill>
                  <a:srgbClr val="002060"/>
                </a:solidFill>
              </a:rPr>
              <a:t>Current IF Program Cost Estimates (2011-2021)</a:t>
            </a:r>
          </a:p>
        </p:txBody>
      </p:sp>
      <p:graphicFrame>
        <p:nvGraphicFramePr>
          <p:cNvPr id="5" name="Content Placeholder 5"/>
          <p:cNvGraphicFramePr>
            <a:graphicFrameLocks/>
          </p:cNvGraphicFramePr>
          <p:nvPr>
            <p:extLst>
              <p:ext uri="{D42A27DB-BD31-4B8C-83A1-F6EECF244321}">
                <p14:modId xmlns:p14="http://schemas.microsoft.com/office/powerpoint/2010/main" val="3690526011"/>
              </p:ext>
            </p:extLst>
          </p:nvPr>
        </p:nvGraphicFramePr>
        <p:xfrm>
          <a:off x="204810" y="1316215"/>
          <a:ext cx="8784976" cy="2484275"/>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196244">
                  <a:extLst>
                    <a:ext uri="{9D8B030D-6E8A-4147-A177-3AD203B41FA5}">
                      <a16:colId xmlns:a16="http://schemas.microsoft.com/office/drawing/2014/main" val="20003"/>
                    </a:ext>
                  </a:extLst>
                </a:gridCol>
              </a:tblGrid>
              <a:tr h="740499">
                <a:tc>
                  <a:txBody>
                    <a:bodyPr/>
                    <a:lstStyle/>
                    <a:p>
                      <a:pPr algn="ctr" fontAlgn="b"/>
                      <a:r>
                        <a:rPr lang="en-US" sz="2000" b="1" i="0" u="none" strike="noStrike" dirty="0">
                          <a:solidFill>
                            <a:schemeClr val="bg1"/>
                          </a:solidFill>
                          <a:latin typeface="Calibri"/>
                        </a:rPr>
                        <a:t>Service Area</a:t>
                      </a:r>
                    </a:p>
                  </a:txBody>
                  <a:tcPr marL="9525" marR="9525" marT="9525" marB="0" anchor="b"/>
                </a:tc>
                <a:tc>
                  <a:txBody>
                    <a:bodyPr/>
                    <a:lstStyle/>
                    <a:p>
                      <a:pPr algn="ctr" fontAlgn="b"/>
                      <a:r>
                        <a:rPr lang="en-US" sz="2000" b="1" i="0" u="none" strike="noStrike" dirty="0">
                          <a:solidFill>
                            <a:schemeClr val="bg1"/>
                          </a:solidFill>
                          <a:latin typeface="Calibri"/>
                        </a:rPr>
                        <a:t>New Trips</a:t>
                      </a:r>
                    </a:p>
                  </a:txBody>
                  <a:tcPr marL="9525" marR="9525" marT="9525" marB="0" anchor="b"/>
                </a:tc>
                <a:tc>
                  <a:txBody>
                    <a:bodyPr/>
                    <a:lstStyle/>
                    <a:p>
                      <a:pPr algn="ctr" fontAlgn="b"/>
                      <a:r>
                        <a:rPr lang="en-US" sz="2000" b="1" i="0" u="none" strike="noStrike" dirty="0">
                          <a:solidFill>
                            <a:schemeClr val="bg1"/>
                          </a:solidFill>
                          <a:latin typeface="Calibri"/>
                        </a:rPr>
                        <a:t>Cost of Eligible Projects</a:t>
                      </a:r>
                    </a:p>
                  </a:txBody>
                  <a:tcPr marL="9525" marR="9525" marT="9525" marB="0" anchor="b"/>
                </a:tc>
                <a:tc>
                  <a:txBody>
                    <a:bodyPr/>
                    <a:lstStyle/>
                    <a:p>
                      <a:pPr algn="ctr" fontAlgn="b"/>
                      <a:r>
                        <a:rPr lang="en-US" sz="2000" b="1" i="0" u="none" strike="noStrike" dirty="0">
                          <a:solidFill>
                            <a:schemeClr val="bg1"/>
                          </a:solidFill>
                          <a:latin typeface="Calibri"/>
                        </a:rPr>
                        <a:t>Cost per Trip</a:t>
                      </a:r>
                    </a:p>
                  </a:txBody>
                  <a:tcPr marL="9525" marR="9525" marT="9525" marB="0" anchor="b"/>
                </a:tc>
                <a:extLst>
                  <a:ext uri="{0D108BD9-81ED-4DB2-BD59-A6C34878D82A}">
                    <a16:rowId xmlns:a16="http://schemas.microsoft.com/office/drawing/2014/main" val="10000"/>
                  </a:ext>
                </a:extLst>
              </a:tr>
              <a:tr h="435944">
                <a:tc>
                  <a:txBody>
                    <a:bodyPr/>
                    <a:lstStyle/>
                    <a:p>
                      <a:pPr algn="ctr" fontAlgn="b"/>
                      <a:r>
                        <a:rPr lang="en-US" sz="1800" b="0" i="0" u="none" strike="noStrike" dirty="0">
                          <a:solidFill>
                            <a:srgbClr val="000000"/>
                          </a:solidFill>
                          <a:latin typeface="Calibri"/>
                        </a:rPr>
                        <a:t>North Service Area</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latin typeface="Calibri"/>
                          <a:ea typeface="+mn-ea"/>
                          <a:cs typeface="+mn-cs"/>
                        </a:rPr>
                        <a:t>140,728</a:t>
                      </a:r>
                    </a:p>
                  </a:txBody>
                  <a:tcPr marL="0" marR="0" marT="0" marB="0" anchor="b"/>
                </a:tc>
                <a:tc>
                  <a:txBody>
                    <a:bodyPr/>
                    <a:lstStyle/>
                    <a:p>
                      <a:pPr marL="0" algn="ctr" rtl="0" eaLnBrk="1" fontAlgn="b" latinLnBrk="0" hangingPunct="1"/>
                      <a:r>
                        <a:rPr kumimoji="0" lang="en-US" sz="1800" b="0" i="0" u="none" strike="noStrike" kern="1200" dirty="0">
                          <a:solidFill>
                            <a:srgbClr val="000000"/>
                          </a:solidFill>
                          <a:latin typeface="Calibri"/>
                          <a:ea typeface="+mn-ea"/>
                          <a:cs typeface="+mn-cs"/>
                        </a:rPr>
                        <a:t>$474,140,000</a:t>
                      </a:r>
                    </a:p>
                  </a:txBody>
                  <a:tcPr marL="0" marR="0" marT="0" marB="0" anchor="b"/>
                </a:tc>
                <a:tc>
                  <a:txBody>
                    <a:bodyPr/>
                    <a:lstStyle/>
                    <a:p>
                      <a:pPr marL="0" algn="ctr" rtl="0" eaLnBrk="1" fontAlgn="b" latinLnBrk="0" hangingPunct="1"/>
                      <a:r>
                        <a:rPr kumimoji="0" lang="en-US" sz="1800" b="0" i="0" u="none" strike="noStrike" kern="1200">
                          <a:solidFill>
                            <a:srgbClr val="000000"/>
                          </a:solidFill>
                          <a:latin typeface="Calibri"/>
                          <a:ea typeface="+mn-ea"/>
                          <a:cs typeface="+mn-cs"/>
                        </a:rPr>
                        <a:t>$3,369</a:t>
                      </a:r>
                    </a:p>
                  </a:txBody>
                  <a:tcPr marL="0" marR="0" marT="0" marB="0" anchor="b"/>
                </a:tc>
                <a:extLst>
                  <a:ext uri="{0D108BD9-81ED-4DB2-BD59-A6C34878D82A}">
                    <a16:rowId xmlns:a16="http://schemas.microsoft.com/office/drawing/2014/main" val="10001"/>
                  </a:ext>
                </a:extLst>
              </a:tr>
              <a:tr h="435944">
                <a:tc>
                  <a:txBody>
                    <a:bodyPr/>
                    <a:lstStyle/>
                    <a:p>
                      <a:pPr algn="ctr" fontAlgn="b"/>
                      <a:r>
                        <a:rPr lang="en-US" sz="1800" b="0" i="0" u="none" strike="noStrike">
                          <a:solidFill>
                            <a:srgbClr val="000000"/>
                          </a:solidFill>
                          <a:latin typeface="Calibri"/>
                        </a:rPr>
                        <a:t>Central Service Area</a:t>
                      </a:r>
                    </a:p>
                  </a:txBody>
                  <a:tcPr marL="9525" marR="9525" marT="9525" marB="0" anchor="b"/>
                </a:tc>
                <a:tc>
                  <a:txBody>
                    <a:bodyPr/>
                    <a:lstStyle/>
                    <a:p>
                      <a:pPr marL="0" algn="ctr" rtl="0" eaLnBrk="1" fontAlgn="b" latinLnBrk="0" hangingPunct="1"/>
                      <a:r>
                        <a:rPr kumimoji="0" lang="en-US" sz="1800" b="0" i="0" u="none" strike="noStrike" kern="1200">
                          <a:solidFill>
                            <a:srgbClr val="000000"/>
                          </a:solidFill>
                          <a:latin typeface="Calibri"/>
                          <a:ea typeface="+mn-ea"/>
                          <a:cs typeface="+mn-cs"/>
                        </a:rPr>
                        <a:t>42,747</a:t>
                      </a:r>
                    </a:p>
                  </a:txBody>
                  <a:tcPr marL="0" marR="0" marT="0" marB="0" anchor="b"/>
                </a:tc>
                <a:tc>
                  <a:txBody>
                    <a:bodyPr/>
                    <a:lstStyle/>
                    <a:p>
                      <a:pPr marL="0" algn="ctr" rtl="0" eaLnBrk="1" fontAlgn="b" latinLnBrk="0" hangingPunct="1"/>
                      <a:r>
                        <a:rPr kumimoji="0" lang="en-US" sz="1800" b="0" i="0" u="none" strike="noStrike" kern="1200" dirty="0">
                          <a:solidFill>
                            <a:srgbClr val="000000"/>
                          </a:solidFill>
                          <a:latin typeface="Calibri"/>
                          <a:ea typeface="+mn-ea"/>
                          <a:cs typeface="+mn-cs"/>
                        </a:rPr>
                        <a:t>$140,300,000</a:t>
                      </a:r>
                    </a:p>
                  </a:txBody>
                  <a:tcPr marL="0" marR="0" marT="0" marB="0" anchor="b"/>
                </a:tc>
                <a:tc>
                  <a:txBody>
                    <a:bodyPr/>
                    <a:lstStyle/>
                    <a:p>
                      <a:pPr marL="0" algn="ctr" rtl="0" eaLnBrk="1" fontAlgn="b" latinLnBrk="0" hangingPunct="1"/>
                      <a:r>
                        <a:rPr kumimoji="0" lang="en-US" sz="1800" b="0" i="0" u="none" strike="noStrike" kern="1200">
                          <a:solidFill>
                            <a:srgbClr val="000000"/>
                          </a:solidFill>
                          <a:latin typeface="Calibri"/>
                          <a:ea typeface="+mn-ea"/>
                          <a:cs typeface="+mn-cs"/>
                        </a:rPr>
                        <a:t>$3,282</a:t>
                      </a:r>
                    </a:p>
                  </a:txBody>
                  <a:tcPr marL="0" marR="0" marT="0" marB="0" anchor="b"/>
                </a:tc>
                <a:extLst>
                  <a:ext uri="{0D108BD9-81ED-4DB2-BD59-A6C34878D82A}">
                    <a16:rowId xmlns:a16="http://schemas.microsoft.com/office/drawing/2014/main" val="10002"/>
                  </a:ext>
                </a:extLst>
              </a:tr>
              <a:tr h="435944">
                <a:tc>
                  <a:txBody>
                    <a:bodyPr/>
                    <a:lstStyle/>
                    <a:p>
                      <a:pPr algn="ctr" fontAlgn="b"/>
                      <a:r>
                        <a:rPr lang="en-US" sz="1800" b="0" i="0" u="none" strike="noStrike">
                          <a:solidFill>
                            <a:srgbClr val="000000"/>
                          </a:solidFill>
                          <a:latin typeface="Calibri"/>
                        </a:rPr>
                        <a:t>South Service Area</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latin typeface="Calibri"/>
                          <a:ea typeface="+mn-ea"/>
                          <a:cs typeface="+mn-cs"/>
                        </a:rPr>
                        <a:t>96,298</a:t>
                      </a:r>
                    </a:p>
                  </a:txBody>
                  <a:tcPr marL="0" marR="0" marT="0" marB="0" anchor="b"/>
                </a:tc>
                <a:tc>
                  <a:txBody>
                    <a:bodyPr/>
                    <a:lstStyle/>
                    <a:p>
                      <a:pPr marL="0" algn="ctr" rtl="0" eaLnBrk="1" fontAlgn="b" latinLnBrk="0" hangingPunct="1"/>
                      <a:r>
                        <a:rPr kumimoji="0" lang="en-US" sz="1800" b="0" i="0" u="none" strike="noStrike" kern="1200" dirty="0">
                          <a:solidFill>
                            <a:srgbClr val="000000"/>
                          </a:solidFill>
                          <a:latin typeface="Calibri"/>
                          <a:ea typeface="+mn-ea"/>
                          <a:cs typeface="+mn-cs"/>
                        </a:rPr>
                        <a:t>$325,840,000</a:t>
                      </a:r>
                    </a:p>
                  </a:txBody>
                  <a:tcPr marL="0" marR="0" marT="0" marB="0" anchor="b"/>
                </a:tc>
                <a:tc>
                  <a:txBody>
                    <a:bodyPr/>
                    <a:lstStyle/>
                    <a:p>
                      <a:pPr marL="0" algn="ctr" rtl="0" eaLnBrk="1" fontAlgn="b" latinLnBrk="0" hangingPunct="1"/>
                      <a:r>
                        <a:rPr kumimoji="0" lang="en-US" sz="1800" b="0" i="0" u="none" strike="noStrike" kern="1200" dirty="0">
                          <a:solidFill>
                            <a:srgbClr val="000000"/>
                          </a:solidFill>
                          <a:latin typeface="Calibri"/>
                          <a:ea typeface="+mn-ea"/>
                          <a:cs typeface="+mn-cs"/>
                        </a:rPr>
                        <a:t>$3,384</a:t>
                      </a:r>
                    </a:p>
                  </a:txBody>
                  <a:tcPr marL="0" marR="0" marT="0" marB="0" anchor="b"/>
                </a:tc>
                <a:extLst>
                  <a:ext uri="{0D108BD9-81ED-4DB2-BD59-A6C34878D82A}">
                    <a16:rowId xmlns:a16="http://schemas.microsoft.com/office/drawing/2014/main" val="10003"/>
                  </a:ext>
                </a:extLst>
              </a:tr>
              <a:tr h="435944">
                <a:tc>
                  <a:txBody>
                    <a:bodyPr/>
                    <a:lstStyle/>
                    <a:p>
                      <a:pPr algn="ctr" fontAlgn="b"/>
                      <a:r>
                        <a:rPr lang="en-US" sz="1800" b="1" i="0" u="none" strike="noStrike" dirty="0">
                          <a:solidFill>
                            <a:srgbClr val="000000"/>
                          </a:solidFill>
                          <a:latin typeface="Calibri"/>
                        </a:rPr>
                        <a:t>County-wide</a:t>
                      </a:r>
                    </a:p>
                  </a:txBody>
                  <a:tcPr marL="9525" marR="9525" marT="9525" marB="0" anchor="b"/>
                </a:tc>
                <a:tc>
                  <a:txBody>
                    <a:bodyPr/>
                    <a:lstStyle/>
                    <a:p>
                      <a:pPr marL="0" algn="ctr" rtl="0" eaLnBrk="1" fontAlgn="b" latinLnBrk="0" hangingPunct="1"/>
                      <a:r>
                        <a:rPr kumimoji="0" lang="en-US" sz="1800" b="1" i="0" u="none" strike="noStrike" kern="1200" dirty="0">
                          <a:solidFill>
                            <a:srgbClr val="000000"/>
                          </a:solidFill>
                          <a:latin typeface="Calibri"/>
                          <a:ea typeface="+mn-ea"/>
                          <a:cs typeface="+mn-cs"/>
                        </a:rPr>
                        <a:t>279,773</a:t>
                      </a:r>
                    </a:p>
                  </a:txBody>
                  <a:tcPr marL="0" marR="0" marT="0" marB="0" anchor="b"/>
                </a:tc>
                <a:tc>
                  <a:txBody>
                    <a:bodyPr/>
                    <a:lstStyle/>
                    <a:p>
                      <a:pPr marL="0" algn="ctr" rtl="0" eaLnBrk="1" fontAlgn="b" latinLnBrk="0" hangingPunct="1"/>
                      <a:r>
                        <a:rPr kumimoji="0" lang="en-US" sz="1800" b="1" i="0" u="none" strike="noStrike" kern="1200" dirty="0">
                          <a:solidFill>
                            <a:srgbClr val="000000"/>
                          </a:solidFill>
                          <a:latin typeface="Calibri"/>
                          <a:ea typeface="+mn-ea"/>
                          <a:cs typeface="+mn-cs"/>
                        </a:rPr>
                        <a:t>$940,280,000</a:t>
                      </a:r>
                    </a:p>
                  </a:txBody>
                  <a:tcPr marL="0" marR="0" marT="0" marB="0" anchor="b"/>
                </a:tc>
                <a:tc>
                  <a:txBody>
                    <a:bodyPr/>
                    <a:lstStyle/>
                    <a:p>
                      <a:pPr marL="0" algn="ctr" rtl="0" eaLnBrk="1" fontAlgn="b" latinLnBrk="0" hangingPunct="1"/>
                      <a:r>
                        <a:rPr kumimoji="0" lang="en-US" sz="1800" b="1" i="0" u="none" strike="noStrike" kern="1200" dirty="0">
                          <a:solidFill>
                            <a:srgbClr val="000000"/>
                          </a:solidFill>
                          <a:latin typeface="Calibri"/>
                          <a:ea typeface="+mn-ea"/>
                          <a:cs typeface="+mn-cs"/>
                        </a:rPr>
                        <a:t>$3,361</a:t>
                      </a:r>
                    </a:p>
                  </a:txBody>
                  <a:tcPr marL="0" marR="0" marT="0" marB="0" anchor="b"/>
                </a:tc>
                <a:extLst>
                  <a:ext uri="{0D108BD9-81ED-4DB2-BD59-A6C34878D82A}">
                    <a16:rowId xmlns:a16="http://schemas.microsoft.com/office/drawing/2014/main" val="10004"/>
                  </a:ext>
                </a:extLst>
              </a:tr>
            </a:tbl>
          </a:graphicData>
        </a:graphic>
      </p:graphicFrame>
      <p:sp>
        <p:nvSpPr>
          <p:cNvPr id="7" name="Title 2"/>
          <p:cNvSpPr txBox="1">
            <a:spLocks/>
          </p:cNvSpPr>
          <p:nvPr/>
        </p:nvSpPr>
        <p:spPr>
          <a:xfrm>
            <a:off x="205499" y="853039"/>
            <a:ext cx="8783960" cy="468052"/>
          </a:xfrm>
          <a:prstGeom prst="rect">
            <a:avLst/>
          </a:prstGeom>
          <a:solidFill>
            <a:srgbClr val="FF9933"/>
          </a:solidFill>
          <a:ln>
            <a:noFill/>
          </a:ln>
        </p:spPr>
        <p:txBody>
          <a:bodyPr vert="horz" rtlCol="0" anchor="b">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a:solidFill>
                  <a:srgbClr val="002060"/>
                </a:solidFill>
              </a:rPr>
              <a:t>Draft Cost Per Trip IF Program Update (2016-2026)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1940"/>
            <a:ext cx="8229600" cy="4313223"/>
          </a:xfrm>
        </p:spPr>
        <p:txBody>
          <a:bodyPr>
            <a:normAutofit/>
          </a:bodyPr>
          <a:lstStyle/>
          <a:p>
            <a:r>
              <a:rPr lang="en-US" dirty="0"/>
              <a:t>Maintains facilities-based approach</a:t>
            </a:r>
          </a:p>
          <a:p>
            <a:r>
              <a:rPr lang="en-US" dirty="0"/>
              <a:t>Maintains all current land use categories</a:t>
            </a:r>
          </a:p>
          <a:p>
            <a:pPr lvl="1"/>
            <a:r>
              <a:rPr lang="en-US" dirty="0"/>
              <a:t>Additions being considered based on local input</a:t>
            </a:r>
          </a:p>
          <a:p>
            <a:r>
              <a:rPr lang="en-US" dirty="0"/>
              <a:t>Considers new CRIP projects and updated land use and travel demand</a:t>
            </a:r>
          </a:p>
          <a:p>
            <a:r>
              <a:rPr lang="en-US" dirty="0"/>
              <a:t>Fee calculation formula updated for cost per trip</a:t>
            </a:r>
          </a:p>
          <a:p>
            <a:endParaRPr lang="en-US" dirty="0"/>
          </a:p>
        </p:txBody>
      </p:sp>
      <p:sp>
        <p:nvSpPr>
          <p:cNvPr id="3" name="Title 2"/>
          <p:cNvSpPr>
            <a:spLocks noGrp="1"/>
          </p:cNvSpPr>
          <p:nvPr>
            <p:ph type="title"/>
          </p:nvPr>
        </p:nvSpPr>
        <p:spPr/>
        <p:txBody>
          <a:bodyPr/>
          <a:lstStyle/>
          <a:p>
            <a:r>
              <a:rPr lang="en-US" dirty="0"/>
              <a:t>Draft Fee Structure</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ustom 3">
      <a:dk1>
        <a:sysClr val="windowText" lastClr="000000"/>
      </a:dk1>
      <a:lt1>
        <a:sysClr val="window" lastClr="FFFFFF"/>
      </a:lt1>
      <a:dk2>
        <a:srgbClr val="69676D"/>
      </a:dk2>
      <a:lt2>
        <a:srgbClr val="C9C2D1"/>
      </a:lt2>
      <a:accent1>
        <a:srgbClr val="0070C0"/>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oncourse">
  <a:themeElements>
    <a:clrScheme name="Custom 3">
      <a:dk1>
        <a:sysClr val="windowText" lastClr="000000"/>
      </a:dk1>
      <a:lt1>
        <a:sysClr val="window" lastClr="FFFFFF"/>
      </a:lt1>
      <a:dk2>
        <a:srgbClr val="69676D"/>
      </a:dk2>
      <a:lt2>
        <a:srgbClr val="C9C2D1"/>
      </a:lt2>
      <a:accent1>
        <a:srgbClr val="0070C0"/>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ustom 3">
      <a:dk1>
        <a:sysClr val="windowText" lastClr="000000"/>
      </a:dk1>
      <a:lt1>
        <a:sysClr val="window" lastClr="FFFFFF"/>
      </a:lt1>
      <a:dk2>
        <a:srgbClr val="69676D"/>
      </a:dk2>
      <a:lt2>
        <a:srgbClr val="C9C2D1"/>
      </a:lt2>
      <a:accent1>
        <a:srgbClr val="0070C0"/>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Concourse">
  <a:themeElements>
    <a:clrScheme name="Custom 3">
      <a:dk1>
        <a:sysClr val="windowText" lastClr="000000"/>
      </a:dk1>
      <a:lt1>
        <a:sysClr val="window" lastClr="FFFFFF"/>
      </a:lt1>
      <a:dk2>
        <a:srgbClr val="69676D"/>
      </a:dk2>
      <a:lt2>
        <a:srgbClr val="C9C2D1"/>
      </a:lt2>
      <a:accent1>
        <a:srgbClr val="0070C0"/>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20BFDE2D759E40BB4A35A72870C4DC" ma:contentTypeVersion="3" ma:contentTypeDescription="Create a new document." ma:contentTypeScope="" ma:versionID="7cead5fb6c0855754e7a183181ba6099">
  <xsd:schema xmlns:xsd="http://www.w3.org/2001/XMLSchema" xmlns:xs="http://www.w3.org/2001/XMLSchema" xmlns:p="http://schemas.microsoft.com/office/2006/metadata/properties" xmlns:ns2="fc8724e3-90b9-409e-a563-1e875c478f4a" targetNamespace="http://schemas.microsoft.com/office/2006/metadata/properties" ma:root="true" ma:fieldsID="a6fe03789ade7e38e1df8ab9ed965974" ns2:_="">
    <xsd:import namespace="fc8724e3-90b9-409e-a563-1e875c478f4a"/>
    <xsd:element name="properties">
      <xsd:complexType>
        <xsd:sequence>
          <xsd:element name="documentManagement">
            <xsd:complexType>
              <xsd:all>
                <xsd:element ref="ns2:SortOrder"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724e3-90b9-409e-a563-1e875c478f4a" elementFormDefault="qualified">
    <xsd:import namespace="http://schemas.microsoft.com/office/2006/documentManagement/types"/>
    <xsd:import namespace="http://schemas.microsoft.com/office/infopath/2007/PartnerControls"/>
    <xsd:element name="SortOrder" ma:index="8" nillable="true" ma:displayName="SortOrder" ma:decimals="0" ma:default="" ma:description="List items are sorted from lowest to highest" ma:internalName="SortOrder" ma:percentage="FALSE">
      <xsd:simpleType>
        <xsd:restriction base="dms:Number"/>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rtOrder xmlns="fc8724e3-90b9-409e-a563-1e875c478f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C42363-2884-4D36-8FEC-F33FBDC0FB3D}"/>
</file>

<file path=customXml/itemProps2.xml><?xml version="1.0" encoding="utf-8"?>
<ds:datastoreItem xmlns:ds="http://schemas.openxmlformats.org/officeDocument/2006/customXml" ds:itemID="{98B90030-2682-44AB-A2A7-2B07887047FE}"/>
</file>

<file path=customXml/itemProps3.xml><?xml version="1.0" encoding="utf-8"?>
<ds:datastoreItem xmlns:ds="http://schemas.openxmlformats.org/officeDocument/2006/customXml" ds:itemID="{8E8FE812-6DDF-4AC4-B561-365842931DD7}"/>
</file>

<file path=docProps/app.xml><?xml version="1.0" encoding="utf-8"?>
<Properties xmlns="http://schemas.openxmlformats.org/officeDocument/2006/extended-properties" xmlns:vt="http://schemas.openxmlformats.org/officeDocument/2006/docPropsVTypes">
  <Template>Concourse</Template>
  <TotalTime>5574</TotalTime>
  <Words>677</Words>
  <Application>Microsoft Office PowerPoint</Application>
  <PresentationFormat>On-screen Show (4:3)</PresentationFormat>
  <Paragraphs>147</Paragraphs>
  <Slides>17</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Arial</vt:lpstr>
      <vt:lpstr>Calibri</vt:lpstr>
      <vt:lpstr>Century Gothic</vt:lpstr>
      <vt:lpstr>Lucida Sans Unicode</vt:lpstr>
      <vt:lpstr>Times New Roman</vt:lpstr>
      <vt:lpstr>Verdana</vt:lpstr>
      <vt:lpstr>Wingdings 2</vt:lpstr>
      <vt:lpstr>Wingdings 3</vt:lpstr>
      <vt:lpstr>Custom Design</vt:lpstr>
      <vt:lpstr>Concourse</vt:lpstr>
      <vt:lpstr>3_Concourse</vt:lpstr>
      <vt:lpstr>2_Concourse</vt:lpstr>
      <vt:lpstr>1_Concourse</vt:lpstr>
      <vt:lpstr>Kane County</vt:lpstr>
      <vt:lpstr>Items to be Discussed</vt:lpstr>
      <vt:lpstr>Refined List of CRIP Projects</vt:lpstr>
      <vt:lpstr>Refined CRIP Project List</vt:lpstr>
      <vt:lpstr>2026 Proposed Comprehensive Roadway Improvement Plan</vt:lpstr>
      <vt:lpstr>Cost Estimate Process</vt:lpstr>
      <vt:lpstr>Cost Estimate Summary</vt:lpstr>
      <vt:lpstr>Cost Per Trip</vt:lpstr>
      <vt:lpstr>Draft Fee Structure</vt:lpstr>
      <vt:lpstr>Fee Structure Formula</vt:lpstr>
      <vt:lpstr>Example Fee Calculation</vt:lpstr>
      <vt:lpstr>Gross Impact Fee Structure (Draft)</vt:lpstr>
      <vt:lpstr>Net Impact Fee Structure (Draft)</vt:lpstr>
      <vt:lpstr>Ordinance Revisions Next Steps</vt:lpstr>
      <vt:lpstr>Next Project Steps</vt:lpstr>
      <vt:lpstr>Near-Term Schedule</vt:lpstr>
      <vt:lpstr>Thank you!</vt:lpstr>
    </vt:vector>
  </TitlesOfParts>
  <Company>CH2M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 10 2016 IFAC Presentation </dc:title>
  <dc:creator>sarcher</dc:creator>
  <cp:lastModifiedBy>Sreenivasan, Athreya/CHI</cp:lastModifiedBy>
  <cp:revision>467</cp:revision>
  <cp:lastPrinted>2016-11-09T22:00:06Z</cp:lastPrinted>
  <dcterms:created xsi:type="dcterms:W3CDTF">2011-08-03T14:10:58Z</dcterms:created>
  <dcterms:modified xsi:type="dcterms:W3CDTF">2016-11-09T22:08:11Z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0x010100E220BFDE2D759E40BB4A35A72870C4DC</vt:lpwstr>
  </property>
  <property fmtid="{D5CDD505-2E9C-101B-9397-08002B2CF9AE}" pid="3" name="Order">
    <vt:r8>24400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